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0" r:id="rId4"/>
    <p:sldId id="258" r:id="rId5"/>
    <p:sldId id="259" r:id="rId6"/>
    <p:sldId id="260" r:id="rId7"/>
    <p:sldId id="261" r:id="rId8"/>
    <p:sldId id="262" r:id="rId9"/>
    <p:sldId id="263" r:id="rId10"/>
    <p:sldId id="264" r:id="rId11"/>
    <p:sldId id="265" r:id="rId12"/>
    <p:sldId id="266" r:id="rId13"/>
    <p:sldId id="267" r:id="rId14"/>
    <p:sldId id="271" r:id="rId15"/>
    <p:sldId id="272" r:id="rId16"/>
    <p:sldId id="269"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11"/>
    <p:restoredTop sz="96327"/>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sorterViewPr>
    <p:cViewPr>
      <p:scale>
        <a:sx n="108" d="100"/>
        <a:sy n="10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B4C46F-BD9A-41F3-97F7-43762AF5A831}"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1D4BC3E3-04F9-4150-8763-6EFB0E87D8F2}">
      <dgm:prSet custT="1"/>
      <dgm:spPr/>
      <dgm:t>
        <a:bodyPr/>
        <a:lstStyle/>
        <a:p>
          <a:r>
            <a:rPr lang="en-US" sz="2400" b="0"/>
            <a:t>Individual consent is required before any data can be collected or processed. </a:t>
          </a:r>
          <a:endParaRPr lang="en-US" sz="2400"/>
        </a:p>
      </dgm:t>
    </dgm:pt>
    <dgm:pt modelId="{5098ECEF-AEE5-45D8-9FB3-F73D67D131FB}" type="parTrans" cxnId="{EE5C4C03-E3F3-4A97-844C-F753BE5188F6}">
      <dgm:prSet/>
      <dgm:spPr/>
      <dgm:t>
        <a:bodyPr/>
        <a:lstStyle/>
        <a:p>
          <a:endParaRPr lang="en-US" sz="2400"/>
        </a:p>
      </dgm:t>
    </dgm:pt>
    <dgm:pt modelId="{AD23FCC7-46E3-4FD4-AA0E-EECDB14D78F0}" type="sibTrans" cxnId="{EE5C4C03-E3F3-4A97-844C-F753BE5188F6}">
      <dgm:prSet/>
      <dgm:spPr/>
      <dgm:t>
        <a:bodyPr/>
        <a:lstStyle/>
        <a:p>
          <a:endParaRPr lang="en-US" sz="2400"/>
        </a:p>
      </dgm:t>
    </dgm:pt>
    <dgm:pt modelId="{D733BDB2-7B7C-4B99-9476-287313B9F8A9}">
      <dgm:prSet custT="1"/>
      <dgm:spPr/>
      <dgm:t>
        <a:bodyPr/>
        <a:lstStyle/>
        <a:p>
          <a:r>
            <a:rPr lang="en-US" sz="2400" b="0" dirty="0"/>
            <a:t>Individuals will be notified promptly if their data is breached or interfered with.</a:t>
          </a:r>
          <a:endParaRPr lang="en-US" sz="2400" dirty="0"/>
        </a:p>
      </dgm:t>
    </dgm:pt>
    <dgm:pt modelId="{0E6FED4B-70A4-4A9E-9680-7CAAF35AF8ED}" type="parTrans" cxnId="{C9A73DD7-4A99-475D-8671-954E51753993}">
      <dgm:prSet/>
      <dgm:spPr/>
      <dgm:t>
        <a:bodyPr/>
        <a:lstStyle/>
        <a:p>
          <a:endParaRPr lang="en-US" sz="2400"/>
        </a:p>
      </dgm:t>
    </dgm:pt>
    <dgm:pt modelId="{3B07BECF-7099-4D97-9F42-B8266F4D853E}" type="sibTrans" cxnId="{C9A73DD7-4A99-475D-8671-954E51753993}">
      <dgm:prSet/>
      <dgm:spPr/>
      <dgm:t>
        <a:bodyPr/>
        <a:lstStyle/>
        <a:p>
          <a:endParaRPr lang="en-US" sz="2400"/>
        </a:p>
      </dgm:t>
    </dgm:pt>
    <dgm:pt modelId="{0045AEA2-9858-4117-A98F-5D8157DC0E8D}">
      <dgm:prSet custT="1"/>
      <dgm:spPr/>
      <dgm:t>
        <a:bodyPr/>
        <a:lstStyle/>
        <a:p>
          <a:r>
            <a:rPr lang="en-US" sz="2400" b="0"/>
            <a:t>All data will be made and remain anonymous.</a:t>
          </a:r>
          <a:endParaRPr lang="en-US" sz="2400"/>
        </a:p>
      </dgm:t>
    </dgm:pt>
    <dgm:pt modelId="{4AE3D822-19C4-457D-885A-0CAF8DD88010}" type="parTrans" cxnId="{F54EC9F6-846D-451D-8C52-2FA6D39A0A4C}">
      <dgm:prSet/>
      <dgm:spPr/>
      <dgm:t>
        <a:bodyPr/>
        <a:lstStyle/>
        <a:p>
          <a:endParaRPr lang="en-US" sz="2400"/>
        </a:p>
      </dgm:t>
    </dgm:pt>
    <dgm:pt modelId="{AB07CECB-9C3B-48AE-842B-61E15712F8B9}" type="sibTrans" cxnId="{F54EC9F6-846D-451D-8C52-2FA6D39A0A4C}">
      <dgm:prSet/>
      <dgm:spPr/>
      <dgm:t>
        <a:bodyPr/>
        <a:lstStyle/>
        <a:p>
          <a:endParaRPr lang="en-US" sz="2400"/>
        </a:p>
      </dgm:t>
    </dgm:pt>
    <dgm:pt modelId="{A792CDBF-AB55-4400-82D4-9B41DFBFDC80}">
      <dgm:prSet custT="1"/>
      <dgm:spPr/>
      <dgm:t>
        <a:bodyPr/>
        <a:lstStyle/>
        <a:p>
          <a:r>
            <a:rPr lang="en-US" sz="2400" b="0"/>
            <a:t>International data transfers will be managed more securely.</a:t>
          </a:r>
          <a:endParaRPr lang="en-US" sz="2400"/>
        </a:p>
      </dgm:t>
    </dgm:pt>
    <dgm:pt modelId="{CDD6754E-FF97-49B2-BAC8-DEF4B307327C}" type="parTrans" cxnId="{03112815-EA5B-42D0-8CB1-B79966D31DA6}">
      <dgm:prSet/>
      <dgm:spPr/>
      <dgm:t>
        <a:bodyPr/>
        <a:lstStyle/>
        <a:p>
          <a:endParaRPr lang="en-US" sz="2400"/>
        </a:p>
      </dgm:t>
    </dgm:pt>
    <dgm:pt modelId="{58CFC522-26D8-433B-9207-F729D2E96862}" type="sibTrans" cxnId="{03112815-EA5B-42D0-8CB1-B79966D31DA6}">
      <dgm:prSet/>
      <dgm:spPr/>
      <dgm:t>
        <a:bodyPr/>
        <a:lstStyle/>
        <a:p>
          <a:endParaRPr lang="en-US" sz="2400"/>
        </a:p>
      </dgm:t>
    </dgm:pt>
    <dgm:pt modelId="{B7F90785-A7C9-4EC5-9E9E-B62430FF65E7}">
      <dgm:prSet custT="1"/>
      <dgm:spPr/>
      <dgm:t>
        <a:bodyPr/>
        <a:lstStyle/>
        <a:p>
          <a:r>
            <a:rPr lang="en-US" sz="2400" b="0" dirty="0"/>
            <a:t>Companies are required to appoint a data protection officer (DPO) to protect client data.</a:t>
          </a:r>
          <a:endParaRPr lang="en-US" sz="2400" dirty="0"/>
        </a:p>
      </dgm:t>
    </dgm:pt>
    <dgm:pt modelId="{548E6779-4AD2-428A-B768-1E3C4B10844E}" type="parTrans" cxnId="{107E229E-2886-4417-B32C-8EFA603434A9}">
      <dgm:prSet/>
      <dgm:spPr/>
      <dgm:t>
        <a:bodyPr/>
        <a:lstStyle/>
        <a:p>
          <a:endParaRPr lang="en-US" sz="2400"/>
        </a:p>
      </dgm:t>
    </dgm:pt>
    <dgm:pt modelId="{FF1616F1-A49E-4EC4-A67D-4898C728DACC}" type="sibTrans" cxnId="{107E229E-2886-4417-B32C-8EFA603434A9}">
      <dgm:prSet/>
      <dgm:spPr/>
      <dgm:t>
        <a:bodyPr/>
        <a:lstStyle/>
        <a:p>
          <a:endParaRPr lang="en-US" sz="2400"/>
        </a:p>
      </dgm:t>
    </dgm:pt>
    <dgm:pt modelId="{A756DD9F-3E58-4D9B-8FC7-530B288F76F7}">
      <dgm:prSet custT="1"/>
      <dgm:spPr/>
      <dgm:t>
        <a:bodyPr/>
        <a:lstStyle/>
        <a:p>
          <a:r>
            <a:rPr lang="en-US" sz="2400" b="0"/>
            <a:t>Any company that provides a service or product to residents of the EU is required to comply with the GDPR.</a:t>
          </a:r>
          <a:endParaRPr lang="en-US" sz="2400"/>
        </a:p>
      </dgm:t>
    </dgm:pt>
    <dgm:pt modelId="{0185BEA5-D22A-4DA0-B2B5-DBFA71B0D85E}" type="parTrans" cxnId="{C6429443-4726-4260-8672-53E9EEB504CB}">
      <dgm:prSet/>
      <dgm:spPr/>
      <dgm:t>
        <a:bodyPr/>
        <a:lstStyle/>
        <a:p>
          <a:endParaRPr lang="en-US" sz="2400"/>
        </a:p>
      </dgm:t>
    </dgm:pt>
    <dgm:pt modelId="{20A94CED-31B5-44E9-982A-81BC9B9F08CC}" type="sibTrans" cxnId="{C6429443-4726-4260-8672-53E9EEB504CB}">
      <dgm:prSet/>
      <dgm:spPr/>
      <dgm:t>
        <a:bodyPr/>
        <a:lstStyle/>
        <a:p>
          <a:endParaRPr lang="en-US" sz="2400"/>
        </a:p>
      </dgm:t>
    </dgm:pt>
    <dgm:pt modelId="{48D22D1D-CFA9-4629-AB6D-DE9DE3177B2E}">
      <dgm:prSet custT="1"/>
      <dgm:spPr/>
      <dgm:t>
        <a:bodyPr/>
        <a:lstStyle/>
        <a:p>
          <a:r>
            <a:rPr lang="en-US" sz="2400" b="0"/>
            <a:t>Companies that do not comply with the GDPR regulations will be subject to hefty fines.</a:t>
          </a:r>
          <a:endParaRPr lang="en-US" sz="2400"/>
        </a:p>
      </dgm:t>
    </dgm:pt>
    <dgm:pt modelId="{BE6E1F24-AD90-4552-9F71-9C6EF4B0A9CA}" type="parTrans" cxnId="{5DE15F5D-74E4-44B0-BE6A-8B6D699ECF02}">
      <dgm:prSet/>
      <dgm:spPr/>
      <dgm:t>
        <a:bodyPr/>
        <a:lstStyle/>
        <a:p>
          <a:endParaRPr lang="en-US" sz="2400"/>
        </a:p>
      </dgm:t>
    </dgm:pt>
    <dgm:pt modelId="{FB142D29-7F45-4757-9DB6-994E02A91859}" type="sibTrans" cxnId="{5DE15F5D-74E4-44B0-BE6A-8B6D699ECF02}">
      <dgm:prSet/>
      <dgm:spPr/>
      <dgm:t>
        <a:bodyPr/>
        <a:lstStyle/>
        <a:p>
          <a:endParaRPr lang="en-US" sz="2400"/>
        </a:p>
      </dgm:t>
    </dgm:pt>
    <dgm:pt modelId="{D9AD2801-7E4F-D945-90B7-C39BB81782AE}" type="pres">
      <dgm:prSet presAssocID="{56B4C46F-BD9A-41F3-97F7-43762AF5A831}" presName="linear" presStyleCnt="0">
        <dgm:presLayoutVars>
          <dgm:animLvl val="lvl"/>
          <dgm:resizeHandles val="exact"/>
        </dgm:presLayoutVars>
      </dgm:prSet>
      <dgm:spPr/>
    </dgm:pt>
    <dgm:pt modelId="{C41E9C6B-DD25-6844-8ADC-239E0CCA4D08}" type="pres">
      <dgm:prSet presAssocID="{1D4BC3E3-04F9-4150-8763-6EFB0E87D8F2}" presName="parentText" presStyleLbl="node1" presStyleIdx="0" presStyleCnt="7">
        <dgm:presLayoutVars>
          <dgm:chMax val="0"/>
          <dgm:bulletEnabled val="1"/>
        </dgm:presLayoutVars>
      </dgm:prSet>
      <dgm:spPr/>
    </dgm:pt>
    <dgm:pt modelId="{8FC45CA3-B42D-1E46-8BF3-E3486EB04845}" type="pres">
      <dgm:prSet presAssocID="{AD23FCC7-46E3-4FD4-AA0E-EECDB14D78F0}" presName="spacer" presStyleCnt="0"/>
      <dgm:spPr/>
    </dgm:pt>
    <dgm:pt modelId="{BACE9021-AF49-EF49-91B0-D1CF5CF8D0E1}" type="pres">
      <dgm:prSet presAssocID="{D733BDB2-7B7C-4B99-9476-287313B9F8A9}" presName="parentText" presStyleLbl="node1" presStyleIdx="1" presStyleCnt="7">
        <dgm:presLayoutVars>
          <dgm:chMax val="0"/>
          <dgm:bulletEnabled val="1"/>
        </dgm:presLayoutVars>
      </dgm:prSet>
      <dgm:spPr/>
    </dgm:pt>
    <dgm:pt modelId="{D0C574CA-9BB6-AF4B-A273-BF0312C36AE9}" type="pres">
      <dgm:prSet presAssocID="{3B07BECF-7099-4D97-9F42-B8266F4D853E}" presName="spacer" presStyleCnt="0"/>
      <dgm:spPr/>
    </dgm:pt>
    <dgm:pt modelId="{EBFFA508-0A9C-F943-8F28-EC2286157116}" type="pres">
      <dgm:prSet presAssocID="{0045AEA2-9858-4117-A98F-5D8157DC0E8D}" presName="parentText" presStyleLbl="node1" presStyleIdx="2" presStyleCnt="7">
        <dgm:presLayoutVars>
          <dgm:chMax val="0"/>
          <dgm:bulletEnabled val="1"/>
        </dgm:presLayoutVars>
      </dgm:prSet>
      <dgm:spPr/>
    </dgm:pt>
    <dgm:pt modelId="{8ED0249E-BC1C-734F-9CE7-9E1778C57A75}" type="pres">
      <dgm:prSet presAssocID="{AB07CECB-9C3B-48AE-842B-61E15712F8B9}" presName="spacer" presStyleCnt="0"/>
      <dgm:spPr/>
    </dgm:pt>
    <dgm:pt modelId="{4DB5DDDC-E72A-BD4F-A2AA-9EAAB9D8D6FC}" type="pres">
      <dgm:prSet presAssocID="{A792CDBF-AB55-4400-82D4-9B41DFBFDC80}" presName="parentText" presStyleLbl="node1" presStyleIdx="3" presStyleCnt="7">
        <dgm:presLayoutVars>
          <dgm:chMax val="0"/>
          <dgm:bulletEnabled val="1"/>
        </dgm:presLayoutVars>
      </dgm:prSet>
      <dgm:spPr/>
    </dgm:pt>
    <dgm:pt modelId="{A16F9FB5-D851-9949-86BB-0EAA4799262F}" type="pres">
      <dgm:prSet presAssocID="{58CFC522-26D8-433B-9207-F729D2E96862}" presName="spacer" presStyleCnt="0"/>
      <dgm:spPr/>
    </dgm:pt>
    <dgm:pt modelId="{A875C0B7-6385-2D4E-B1BE-B3E9002E0B7C}" type="pres">
      <dgm:prSet presAssocID="{B7F90785-A7C9-4EC5-9E9E-B62430FF65E7}" presName="parentText" presStyleLbl="node1" presStyleIdx="4" presStyleCnt="7">
        <dgm:presLayoutVars>
          <dgm:chMax val="0"/>
          <dgm:bulletEnabled val="1"/>
        </dgm:presLayoutVars>
      </dgm:prSet>
      <dgm:spPr/>
    </dgm:pt>
    <dgm:pt modelId="{8AFA5C73-7319-CF44-B02C-13C827E47F36}" type="pres">
      <dgm:prSet presAssocID="{FF1616F1-A49E-4EC4-A67D-4898C728DACC}" presName="spacer" presStyleCnt="0"/>
      <dgm:spPr/>
    </dgm:pt>
    <dgm:pt modelId="{0AC8DD9A-9FFB-B64D-93B5-1DEBF2D7D49F}" type="pres">
      <dgm:prSet presAssocID="{A756DD9F-3E58-4D9B-8FC7-530B288F76F7}" presName="parentText" presStyleLbl="node1" presStyleIdx="5" presStyleCnt="7">
        <dgm:presLayoutVars>
          <dgm:chMax val="0"/>
          <dgm:bulletEnabled val="1"/>
        </dgm:presLayoutVars>
      </dgm:prSet>
      <dgm:spPr/>
    </dgm:pt>
    <dgm:pt modelId="{3E0EB3D3-3DFB-9F49-8B95-00D3843CD1F8}" type="pres">
      <dgm:prSet presAssocID="{20A94CED-31B5-44E9-982A-81BC9B9F08CC}" presName="spacer" presStyleCnt="0"/>
      <dgm:spPr/>
    </dgm:pt>
    <dgm:pt modelId="{54BFC3B7-2E19-BB42-9097-28C965666E03}" type="pres">
      <dgm:prSet presAssocID="{48D22D1D-CFA9-4629-AB6D-DE9DE3177B2E}" presName="parentText" presStyleLbl="node1" presStyleIdx="6" presStyleCnt="7">
        <dgm:presLayoutVars>
          <dgm:chMax val="0"/>
          <dgm:bulletEnabled val="1"/>
        </dgm:presLayoutVars>
      </dgm:prSet>
      <dgm:spPr/>
    </dgm:pt>
  </dgm:ptLst>
  <dgm:cxnLst>
    <dgm:cxn modelId="{EE5C4C03-E3F3-4A97-844C-F753BE5188F6}" srcId="{56B4C46F-BD9A-41F3-97F7-43762AF5A831}" destId="{1D4BC3E3-04F9-4150-8763-6EFB0E87D8F2}" srcOrd="0" destOrd="0" parTransId="{5098ECEF-AEE5-45D8-9FB3-F73D67D131FB}" sibTransId="{AD23FCC7-46E3-4FD4-AA0E-EECDB14D78F0}"/>
    <dgm:cxn modelId="{03112815-EA5B-42D0-8CB1-B79966D31DA6}" srcId="{56B4C46F-BD9A-41F3-97F7-43762AF5A831}" destId="{A792CDBF-AB55-4400-82D4-9B41DFBFDC80}" srcOrd="3" destOrd="0" parTransId="{CDD6754E-FF97-49B2-BAC8-DEF4B307327C}" sibTransId="{58CFC522-26D8-433B-9207-F729D2E96862}"/>
    <dgm:cxn modelId="{4301562A-0EA7-1C48-BCA9-2913D2D9E082}" type="presOf" srcId="{1D4BC3E3-04F9-4150-8763-6EFB0E87D8F2}" destId="{C41E9C6B-DD25-6844-8ADC-239E0CCA4D08}" srcOrd="0" destOrd="0" presId="urn:microsoft.com/office/officeart/2005/8/layout/vList2"/>
    <dgm:cxn modelId="{C6429443-4726-4260-8672-53E9EEB504CB}" srcId="{56B4C46F-BD9A-41F3-97F7-43762AF5A831}" destId="{A756DD9F-3E58-4D9B-8FC7-530B288F76F7}" srcOrd="5" destOrd="0" parTransId="{0185BEA5-D22A-4DA0-B2B5-DBFA71B0D85E}" sibTransId="{20A94CED-31B5-44E9-982A-81BC9B9F08CC}"/>
    <dgm:cxn modelId="{894E1B58-A207-3044-9D3E-BFADF52FAF8C}" type="presOf" srcId="{56B4C46F-BD9A-41F3-97F7-43762AF5A831}" destId="{D9AD2801-7E4F-D945-90B7-C39BB81782AE}" srcOrd="0" destOrd="0" presId="urn:microsoft.com/office/officeart/2005/8/layout/vList2"/>
    <dgm:cxn modelId="{5DE15F5D-74E4-44B0-BE6A-8B6D699ECF02}" srcId="{56B4C46F-BD9A-41F3-97F7-43762AF5A831}" destId="{48D22D1D-CFA9-4629-AB6D-DE9DE3177B2E}" srcOrd="6" destOrd="0" parTransId="{BE6E1F24-AD90-4552-9F71-9C6EF4B0A9CA}" sibTransId="{FB142D29-7F45-4757-9DB6-994E02A91859}"/>
    <dgm:cxn modelId="{3EE99D85-4AAC-B648-A017-51E1C2141943}" type="presOf" srcId="{A792CDBF-AB55-4400-82D4-9B41DFBFDC80}" destId="{4DB5DDDC-E72A-BD4F-A2AA-9EAAB9D8D6FC}" srcOrd="0" destOrd="0" presId="urn:microsoft.com/office/officeart/2005/8/layout/vList2"/>
    <dgm:cxn modelId="{B91D1B8A-34AD-8148-AB8A-8328076F0D71}" type="presOf" srcId="{D733BDB2-7B7C-4B99-9476-287313B9F8A9}" destId="{BACE9021-AF49-EF49-91B0-D1CF5CF8D0E1}" srcOrd="0" destOrd="0" presId="urn:microsoft.com/office/officeart/2005/8/layout/vList2"/>
    <dgm:cxn modelId="{91B2839D-17F9-834F-B56C-4FD04BD94209}" type="presOf" srcId="{48D22D1D-CFA9-4629-AB6D-DE9DE3177B2E}" destId="{54BFC3B7-2E19-BB42-9097-28C965666E03}" srcOrd="0" destOrd="0" presId="urn:microsoft.com/office/officeart/2005/8/layout/vList2"/>
    <dgm:cxn modelId="{107E229E-2886-4417-B32C-8EFA603434A9}" srcId="{56B4C46F-BD9A-41F3-97F7-43762AF5A831}" destId="{B7F90785-A7C9-4EC5-9E9E-B62430FF65E7}" srcOrd="4" destOrd="0" parTransId="{548E6779-4AD2-428A-B768-1E3C4B10844E}" sibTransId="{FF1616F1-A49E-4EC4-A67D-4898C728DACC}"/>
    <dgm:cxn modelId="{C9A73DD7-4A99-475D-8671-954E51753993}" srcId="{56B4C46F-BD9A-41F3-97F7-43762AF5A831}" destId="{D733BDB2-7B7C-4B99-9476-287313B9F8A9}" srcOrd="1" destOrd="0" parTransId="{0E6FED4B-70A4-4A9E-9680-7CAAF35AF8ED}" sibTransId="{3B07BECF-7099-4D97-9F42-B8266F4D853E}"/>
    <dgm:cxn modelId="{2ABD5ADA-6EEB-264E-B0AB-DBB6905D6836}" type="presOf" srcId="{B7F90785-A7C9-4EC5-9E9E-B62430FF65E7}" destId="{A875C0B7-6385-2D4E-B1BE-B3E9002E0B7C}" srcOrd="0" destOrd="0" presId="urn:microsoft.com/office/officeart/2005/8/layout/vList2"/>
    <dgm:cxn modelId="{DDCA93EA-7670-944A-AD96-E154B11D24C8}" type="presOf" srcId="{A756DD9F-3E58-4D9B-8FC7-530B288F76F7}" destId="{0AC8DD9A-9FFB-B64D-93B5-1DEBF2D7D49F}" srcOrd="0" destOrd="0" presId="urn:microsoft.com/office/officeart/2005/8/layout/vList2"/>
    <dgm:cxn modelId="{3BE1F7F5-95C5-C640-8BBC-396B6AEBC41E}" type="presOf" srcId="{0045AEA2-9858-4117-A98F-5D8157DC0E8D}" destId="{EBFFA508-0A9C-F943-8F28-EC2286157116}" srcOrd="0" destOrd="0" presId="urn:microsoft.com/office/officeart/2005/8/layout/vList2"/>
    <dgm:cxn modelId="{F54EC9F6-846D-451D-8C52-2FA6D39A0A4C}" srcId="{56B4C46F-BD9A-41F3-97F7-43762AF5A831}" destId="{0045AEA2-9858-4117-A98F-5D8157DC0E8D}" srcOrd="2" destOrd="0" parTransId="{4AE3D822-19C4-457D-885A-0CAF8DD88010}" sibTransId="{AB07CECB-9C3B-48AE-842B-61E15712F8B9}"/>
    <dgm:cxn modelId="{0EF69B3F-BB88-614E-8F02-4BEEB82F0A53}" type="presParOf" srcId="{D9AD2801-7E4F-D945-90B7-C39BB81782AE}" destId="{C41E9C6B-DD25-6844-8ADC-239E0CCA4D08}" srcOrd="0" destOrd="0" presId="urn:microsoft.com/office/officeart/2005/8/layout/vList2"/>
    <dgm:cxn modelId="{D79A2126-1479-BB4F-9DA8-91D252701138}" type="presParOf" srcId="{D9AD2801-7E4F-D945-90B7-C39BB81782AE}" destId="{8FC45CA3-B42D-1E46-8BF3-E3486EB04845}" srcOrd="1" destOrd="0" presId="urn:microsoft.com/office/officeart/2005/8/layout/vList2"/>
    <dgm:cxn modelId="{76B7C075-CD17-C24C-9718-531C9A12F647}" type="presParOf" srcId="{D9AD2801-7E4F-D945-90B7-C39BB81782AE}" destId="{BACE9021-AF49-EF49-91B0-D1CF5CF8D0E1}" srcOrd="2" destOrd="0" presId="urn:microsoft.com/office/officeart/2005/8/layout/vList2"/>
    <dgm:cxn modelId="{5BF9950F-0687-8C46-9CD2-0ABFC8688BEF}" type="presParOf" srcId="{D9AD2801-7E4F-D945-90B7-C39BB81782AE}" destId="{D0C574CA-9BB6-AF4B-A273-BF0312C36AE9}" srcOrd="3" destOrd="0" presId="urn:microsoft.com/office/officeart/2005/8/layout/vList2"/>
    <dgm:cxn modelId="{22DAF781-17EE-A445-8982-01C66FBB7BD0}" type="presParOf" srcId="{D9AD2801-7E4F-D945-90B7-C39BB81782AE}" destId="{EBFFA508-0A9C-F943-8F28-EC2286157116}" srcOrd="4" destOrd="0" presId="urn:microsoft.com/office/officeart/2005/8/layout/vList2"/>
    <dgm:cxn modelId="{F1EAEF9C-4107-6446-B947-3365B00B1F05}" type="presParOf" srcId="{D9AD2801-7E4F-D945-90B7-C39BB81782AE}" destId="{8ED0249E-BC1C-734F-9CE7-9E1778C57A75}" srcOrd="5" destOrd="0" presId="urn:microsoft.com/office/officeart/2005/8/layout/vList2"/>
    <dgm:cxn modelId="{59E85FA2-EB96-DA44-B7EC-555BC8E7F276}" type="presParOf" srcId="{D9AD2801-7E4F-D945-90B7-C39BB81782AE}" destId="{4DB5DDDC-E72A-BD4F-A2AA-9EAAB9D8D6FC}" srcOrd="6" destOrd="0" presId="urn:microsoft.com/office/officeart/2005/8/layout/vList2"/>
    <dgm:cxn modelId="{379C5495-C08C-2948-9FE4-19691B61CF46}" type="presParOf" srcId="{D9AD2801-7E4F-D945-90B7-C39BB81782AE}" destId="{A16F9FB5-D851-9949-86BB-0EAA4799262F}" srcOrd="7" destOrd="0" presId="urn:microsoft.com/office/officeart/2005/8/layout/vList2"/>
    <dgm:cxn modelId="{9749783B-4663-A445-AAAF-239B2C18ED5A}" type="presParOf" srcId="{D9AD2801-7E4F-D945-90B7-C39BB81782AE}" destId="{A875C0B7-6385-2D4E-B1BE-B3E9002E0B7C}" srcOrd="8" destOrd="0" presId="urn:microsoft.com/office/officeart/2005/8/layout/vList2"/>
    <dgm:cxn modelId="{F2AA17C2-028E-964B-88C5-C2218B40BEA3}" type="presParOf" srcId="{D9AD2801-7E4F-D945-90B7-C39BB81782AE}" destId="{8AFA5C73-7319-CF44-B02C-13C827E47F36}" srcOrd="9" destOrd="0" presId="urn:microsoft.com/office/officeart/2005/8/layout/vList2"/>
    <dgm:cxn modelId="{15D0CC10-D7A1-3044-BEFF-BDA5905C3166}" type="presParOf" srcId="{D9AD2801-7E4F-D945-90B7-C39BB81782AE}" destId="{0AC8DD9A-9FFB-B64D-93B5-1DEBF2D7D49F}" srcOrd="10" destOrd="0" presId="urn:microsoft.com/office/officeart/2005/8/layout/vList2"/>
    <dgm:cxn modelId="{B43FA578-E825-564D-BC9B-1219D62ADEA4}" type="presParOf" srcId="{D9AD2801-7E4F-D945-90B7-C39BB81782AE}" destId="{3E0EB3D3-3DFB-9F49-8B95-00D3843CD1F8}" srcOrd="11" destOrd="0" presId="urn:microsoft.com/office/officeart/2005/8/layout/vList2"/>
    <dgm:cxn modelId="{510DAA97-B529-714C-9C3E-00F08B84AEE2}" type="presParOf" srcId="{D9AD2801-7E4F-D945-90B7-C39BB81782AE}" destId="{54BFC3B7-2E19-BB42-9097-28C965666E03}"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008C28-F240-4962-ACED-94CD575DF3B3}"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7D14D3B-2870-446C-B439-094E3A8755C6}">
      <dgm:prSet/>
      <dgm:spPr/>
      <dgm:t>
        <a:bodyPr/>
        <a:lstStyle/>
        <a:p>
          <a:r>
            <a:rPr lang="en-US" b="0"/>
            <a:t>Patient identity and social security number</a:t>
          </a:r>
          <a:endParaRPr lang="en-US"/>
        </a:p>
      </dgm:t>
    </dgm:pt>
    <dgm:pt modelId="{29C573DB-1673-45A6-AC08-DD232461E144}" type="parTrans" cxnId="{86B503EF-4A15-4186-93E0-40F3AEB5A6D9}">
      <dgm:prSet/>
      <dgm:spPr/>
      <dgm:t>
        <a:bodyPr/>
        <a:lstStyle/>
        <a:p>
          <a:endParaRPr lang="en-US"/>
        </a:p>
      </dgm:t>
    </dgm:pt>
    <dgm:pt modelId="{C48155C1-01D3-4E56-AF57-3EE1EA93F95C}" type="sibTrans" cxnId="{86B503EF-4A15-4186-93E0-40F3AEB5A6D9}">
      <dgm:prSet/>
      <dgm:spPr/>
      <dgm:t>
        <a:bodyPr/>
        <a:lstStyle/>
        <a:p>
          <a:endParaRPr lang="en-US"/>
        </a:p>
      </dgm:t>
    </dgm:pt>
    <dgm:pt modelId="{29582868-E5D0-4830-B0B2-2564A7CE8ADA}">
      <dgm:prSet/>
      <dgm:spPr/>
      <dgm:t>
        <a:bodyPr/>
        <a:lstStyle/>
        <a:p>
          <a:r>
            <a:rPr lang="en-US" b="0"/>
            <a:t>Patient diagnosis and condition</a:t>
          </a:r>
          <a:endParaRPr lang="en-US"/>
        </a:p>
      </dgm:t>
    </dgm:pt>
    <dgm:pt modelId="{61077933-2886-4ED9-ADDB-CDEBF0DF40F5}" type="parTrans" cxnId="{78488682-4D4F-4D32-A4D4-223DDEF6C1C7}">
      <dgm:prSet/>
      <dgm:spPr/>
      <dgm:t>
        <a:bodyPr/>
        <a:lstStyle/>
        <a:p>
          <a:endParaRPr lang="en-US"/>
        </a:p>
      </dgm:t>
    </dgm:pt>
    <dgm:pt modelId="{F87D5881-A5DE-4D47-ACF5-C855B4DA458F}" type="sibTrans" cxnId="{78488682-4D4F-4D32-A4D4-223DDEF6C1C7}">
      <dgm:prSet/>
      <dgm:spPr/>
      <dgm:t>
        <a:bodyPr/>
        <a:lstStyle/>
        <a:p>
          <a:endParaRPr lang="en-US"/>
        </a:p>
      </dgm:t>
    </dgm:pt>
    <dgm:pt modelId="{EF1E02C5-0761-48B6-84BB-3871323506DF}">
      <dgm:prSet/>
      <dgm:spPr/>
      <dgm:t>
        <a:bodyPr/>
        <a:lstStyle/>
        <a:p>
          <a:r>
            <a:rPr lang="en-US" b="0"/>
            <a:t>Record of care or treatment provided to a patient</a:t>
          </a:r>
          <a:endParaRPr lang="en-US"/>
        </a:p>
      </dgm:t>
    </dgm:pt>
    <dgm:pt modelId="{1674C919-5D77-4D17-9149-09EC4ADD5CB8}" type="parTrans" cxnId="{51A51AF0-AE21-4BBF-8F1B-1BCD519CAD94}">
      <dgm:prSet/>
      <dgm:spPr/>
      <dgm:t>
        <a:bodyPr/>
        <a:lstStyle/>
        <a:p>
          <a:endParaRPr lang="en-US"/>
        </a:p>
      </dgm:t>
    </dgm:pt>
    <dgm:pt modelId="{9200FA2E-556D-4823-AF84-C56F9805D29A}" type="sibTrans" cxnId="{51A51AF0-AE21-4BBF-8F1B-1BCD519CAD94}">
      <dgm:prSet/>
      <dgm:spPr/>
      <dgm:t>
        <a:bodyPr/>
        <a:lstStyle/>
        <a:p>
          <a:endParaRPr lang="en-US"/>
        </a:p>
      </dgm:t>
    </dgm:pt>
    <dgm:pt modelId="{C1E1BF55-0FB4-4A1D-9F0F-DC12491D512A}">
      <dgm:prSet/>
      <dgm:spPr/>
      <dgm:t>
        <a:bodyPr/>
        <a:lstStyle/>
        <a:p>
          <a:r>
            <a:rPr lang="en-US" b="0"/>
            <a:t>Payment information that could potentially be used to identify the patient</a:t>
          </a:r>
          <a:endParaRPr lang="en-US"/>
        </a:p>
      </dgm:t>
    </dgm:pt>
    <dgm:pt modelId="{D4CCD982-31E7-4672-B965-BB9D10B7DEB5}" type="parTrans" cxnId="{24DDEDCF-BBEB-431F-8E77-95842D16C2A4}">
      <dgm:prSet/>
      <dgm:spPr/>
      <dgm:t>
        <a:bodyPr/>
        <a:lstStyle/>
        <a:p>
          <a:endParaRPr lang="en-US"/>
        </a:p>
      </dgm:t>
    </dgm:pt>
    <dgm:pt modelId="{20C2BF64-65EE-460F-A9B8-0C75B40EDCB9}" type="sibTrans" cxnId="{24DDEDCF-BBEB-431F-8E77-95842D16C2A4}">
      <dgm:prSet/>
      <dgm:spPr/>
      <dgm:t>
        <a:bodyPr/>
        <a:lstStyle/>
        <a:p>
          <a:endParaRPr lang="en-US"/>
        </a:p>
      </dgm:t>
    </dgm:pt>
    <dgm:pt modelId="{BC888E68-DE2C-9943-B9DE-56ED41065B30}" type="pres">
      <dgm:prSet presAssocID="{1D008C28-F240-4962-ACED-94CD575DF3B3}" presName="linear" presStyleCnt="0">
        <dgm:presLayoutVars>
          <dgm:animLvl val="lvl"/>
          <dgm:resizeHandles val="exact"/>
        </dgm:presLayoutVars>
      </dgm:prSet>
      <dgm:spPr/>
    </dgm:pt>
    <dgm:pt modelId="{A85A8B5B-8EEF-6140-9104-41BC9C8302D4}" type="pres">
      <dgm:prSet presAssocID="{27D14D3B-2870-446C-B439-094E3A8755C6}" presName="parentText" presStyleLbl="node1" presStyleIdx="0" presStyleCnt="4">
        <dgm:presLayoutVars>
          <dgm:chMax val="0"/>
          <dgm:bulletEnabled val="1"/>
        </dgm:presLayoutVars>
      </dgm:prSet>
      <dgm:spPr/>
    </dgm:pt>
    <dgm:pt modelId="{6A941366-53AF-EA49-85AD-A2DB909A3575}" type="pres">
      <dgm:prSet presAssocID="{C48155C1-01D3-4E56-AF57-3EE1EA93F95C}" presName="spacer" presStyleCnt="0"/>
      <dgm:spPr/>
    </dgm:pt>
    <dgm:pt modelId="{E728AEFB-442B-C643-A6A7-F86649F214F2}" type="pres">
      <dgm:prSet presAssocID="{29582868-E5D0-4830-B0B2-2564A7CE8ADA}" presName="parentText" presStyleLbl="node1" presStyleIdx="1" presStyleCnt="4">
        <dgm:presLayoutVars>
          <dgm:chMax val="0"/>
          <dgm:bulletEnabled val="1"/>
        </dgm:presLayoutVars>
      </dgm:prSet>
      <dgm:spPr/>
    </dgm:pt>
    <dgm:pt modelId="{CB2CE2C7-AE35-F24C-AD76-2A20615BBF17}" type="pres">
      <dgm:prSet presAssocID="{F87D5881-A5DE-4D47-ACF5-C855B4DA458F}" presName="spacer" presStyleCnt="0"/>
      <dgm:spPr/>
    </dgm:pt>
    <dgm:pt modelId="{157AB36F-75DF-384A-8D56-3C8709C78445}" type="pres">
      <dgm:prSet presAssocID="{EF1E02C5-0761-48B6-84BB-3871323506DF}" presName="parentText" presStyleLbl="node1" presStyleIdx="2" presStyleCnt="4">
        <dgm:presLayoutVars>
          <dgm:chMax val="0"/>
          <dgm:bulletEnabled val="1"/>
        </dgm:presLayoutVars>
      </dgm:prSet>
      <dgm:spPr/>
    </dgm:pt>
    <dgm:pt modelId="{5354CD67-49F0-A44C-AC2F-F7B12E9881CD}" type="pres">
      <dgm:prSet presAssocID="{9200FA2E-556D-4823-AF84-C56F9805D29A}" presName="spacer" presStyleCnt="0"/>
      <dgm:spPr/>
    </dgm:pt>
    <dgm:pt modelId="{7880EA85-73ED-E24C-8C53-59998E56D39F}" type="pres">
      <dgm:prSet presAssocID="{C1E1BF55-0FB4-4A1D-9F0F-DC12491D512A}" presName="parentText" presStyleLbl="node1" presStyleIdx="3" presStyleCnt="4">
        <dgm:presLayoutVars>
          <dgm:chMax val="0"/>
          <dgm:bulletEnabled val="1"/>
        </dgm:presLayoutVars>
      </dgm:prSet>
      <dgm:spPr/>
    </dgm:pt>
  </dgm:ptLst>
  <dgm:cxnLst>
    <dgm:cxn modelId="{1D09677B-0583-F84C-A2CE-EFC821B78758}" type="presOf" srcId="{27D14D3B-2870-446C-B439-094E3A8755C6}" destId="{A85A8B5B-8EEF-6140-9104-41BC9C8302D4}" srcOrd="0" destOrd="0" presId="urn:microsoft.com/office/officeart/2005/8/layout/vList2"/>
    <dgm:cxn modelId="{78488682-4D4F-4D32-A4D4-223DDEF6C1C7}" srcId="{1D008C28-F240-4962-ACED-94CD575DF3B3}" destId="{29582868-E5D0-4830-B0B2-2564A7CE8ADA}" srcOrd="1" destOrd="0" parTransId="{61077933-2886-4ED9-ADDB-CDEBF0DF40F5}" sibTransId="{F87D5881-A5DE-4D47-ACF5-C855B4DA458F}"/>
    <dgm:cxn modelId="{88A09891-0AAB-6C4D-9E24-2E98D2268050}" type="presOf" srcId="{EF1E02C5-0761-48B6-84BB-3871323506DF}" destId="{157AB36F-75DF-384A-8D56-3C8709C78445}" srcOrd="0" destOrd="0" presId="urn:microsoft.com/office/officeart/2005/8/layout/vList2"/>
    <dgm:cxn modelId="{77D1A7AB-100A-DA4A-9FBA-9345164E9A18}" type="presOf" srcId="{29582868-E5D0-4830-B0B2-2564A7CE8ADA}" destId="{E728AEFB-442B-C643-A6A7-F86649F214F2}" srcOrd="0" destOrd="0" presId="urn:microsoft.com/office/officeart/2005/8/layout/vList2"/>
    <dgm:cxn modelId="{8204E0B9-AE34-D248-9BF7-711CF45B2D02}" type="presOf" srcId="{1D008C28-F240-4962-ACED-94CD575DF3B3}" destId="{BC888E68-DE2C-9943-B9DE-56ED41065B30}" srcOrd="0" destOrd="0" presId="urn:microsoft.com/office/officeart/2005/8/layout/vList2"/>
    <dgm:cxn modelId="{D1846FCF-E1C6-0845-A26C-A4C9CA4A6E16}" type="presOf" srcId="{C1E1BF55-0FB4-4A1D-9F0F-DC12491D512A}" destId="{7880EA85-73ED-E24C-8C53-59998E56D39F}" srcOrd="0" destOrd="0" presId="urn:microsoft.com/office/officeart/2005/8/layout/vList2"/>
    <dgm:cxn modelId="{24DDEDCF-BBEB-431F-8E77-95842D16C2A4}" srcId="{1D008C28-F240-4962-ACED-94CD575DF3B3}" destId="{C1E1BF55-0FB4-4A1D-9F0F-DC12491D512A}" srcOrd="3" destOrd="0" parTransId="{D4CCD982-31E7-4672-B965-BB9D10B7DEB5}" sibTransId="{20C2BF64-65EE-460F-A9B8-0C75B40EDCB9}"/>
    <dgm:cxn modelId="{86B503EF-4A15-4186-93E0-40F3AEB5A6D9}" srcId="{1D008C28-F240-4962-ACED-94CD575DF3B3}" destId="{27D14D3B-2870-446C-B439-094E3A8755C6}" srcOrd="0" destOrd="0" parTransId="{29C573DB-1673-45A6-AC08-DD232461E144}" sibTransId="{C48155C1-01D3-4E56-AF57-3EE1EA93F95C}"/>
    <dgm:cxn modelId="{51A51AF0-AE21-4BBF-8F1B-1BCD519CAD94}" srcId="{1D008C28-F240-4962-ACED-94CD575DF3B3}" destId="{EF1E02C5-0761-48B6-84BB-3871323506DF}" srcOrd="2" destOrd="0" parTransId="{1674C919-5D77-4D17-9149-09EC4ADD5CB8}" sibTransId="{9200FA2E-556D-4823-AF84-C56F9805D29A}"/>
    <dgm:cxn modelId="{E75F775F-90B1-1044-A4E9-2BFCA6772658}" type="presParOf" srcId="{BC888E68-DE2C-9943-B9DE-56ED41065B30}" destId="{A85A8B5B-8EEF-6140-9104-41BC9C8302D4}" srcOrd="0" destOrd="0" presId="urn:microsoft.com/office/officeart/2005/8/layout/vList2"/>
    <dgm:cxn modelId="{22A3F810-7C59-7048-BD68-67EA5EE1971B}" type="presParOf" srcId="{BC888E68-DE2C-9943-B9DE-56ED41065B30}" destId="{6A941366-53AF-EA49-85AD-A2DB909A3575}" srcOrd="1" destOrd="0" presId="urn:microsoft.com/office/officeart/2005/8/layout/vList2"/>
    <dgm:cxn modelId="{81523399-B411-2C4C-9F03-89D408758B27}" type="presParOf" srcId="{BC888E68-DE2C-9943-B9DE-56ED41065B30}" destId="{E728AEFB-442B-C643-A6A7-F86649F214F2}" srcOrd="2" destOrd="0" presId="urn:microsoft.com/office/officeart/2005/8/layout/vList2"/>
    <dgm:cxn modelId="{B1B0C48E-D6E1-9242-9E7C-04CD8A7EDBA9}" type="presParOf" srcId="{BC888E68-DE2C-9943-B9DE-56ED41065B30}" destId="{CB2CE2C7-AE35-F24C-AD76-2A20615BBF17}" srcOrd="3" destOrd="0" presId="urn:microsoft.com/office/officeart/2005/8/layout/vList2"/>
    <dgm:cxn modelId="{8A49FFA2-FE2B-3940-A5BB-266D51A851B0}" type="presParOf" srcId="{BC888E68-DE2C-9943-B9DE-56ED41065B30}" destId="{157AB36F-75DF-384A-8D56-3C8709C78445}" srcOrd="4" destOrd="0" presId="urn:microsoft.com/office/officeart/2005/8/layout/vList2"/>
    <dgm:cxn modelId="{0E523BB6-908F-034E-A6CE-322906D05364}" type="presParOf" srcId="{BC888E68-DE2C-9943-B9DE-56ED41065B30}" destId="{5354CD67-49F0-A44C-AC2F-F7B12E9881CD}" srcOrd="5" destOrd="0" presId="urn:microsoft.com/office/officeart/2005/8/layout/vList2"/>
    <dgm:cxn modelId="{C4501E57-E60E-354C-B27D-B9D6E5096F2B}" type="presParOf" srcId="{BC888E68-DE2C-9943-B9DE-56ED41065B30}" destId="{7880EA85-73ED-E24C-8C53-59998E56D39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879727-7247-4C05-9296-D6255BE4C880}"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2F769A38-B6F7-41BA-AF83-8A75340607F1}">
      <dgm:prSet custT="1"/>
      <dgm:spPr/>
      <dgm:t>
        <a:bodyPr/>
        <a:lstStyle/>
        <a:p>
          <a:r>
            <a:rPr lang="en-US" sz="2000" b="1" i="1" dirty="0"/>
            <a:t>State-specific privacy Laws: </a:t>
          </a:r>
          <a:r>
            <a:rPr lang="en-US" sz="2000" dirty="0"/>
            <a:t>more states will follow California’s footsteps to pass privacy laws, with provisions that are similar to the CCPA, but with local implementations.</a:t>
          </a:r>
        </a:p>
      </dgm:t>
    </dgm:pt>
    <dgm:pt modelId="{A6D8E937-C3E9-45EC-A57A-C1DBB7E8173A}" type="parTrans" cxnId="{7221C16E-8CF8-4AE0-A305-F7BCAD5F5902}">
      <dgm:prSet/>
      <dgm:spPr/>
      <dgm:t>
        <a:bodyPr/>
        <a:lstStyle/>
        <a:p>
          <a:endParaRPr lang="en-US" sz="2400"/>
        </a:p>
      </dgm:t>
    </dgm:pt>
    <dgm:pt modelId="{1C6EEE7C-6E1A-43E2-AD18-D89DAD24D707}" type="sibTrans" cxnId="{7221C16E-8CF8-4AE0-A305-F7BCAD5F5902}">
      <dgm:prSet/>
      <dgm:spPr/>
      <dgm:t>
        <a:bodyPr/>
        <a:lstStyle/>
        <a:p>
          <a:endParaRPr lang="en-US" sz="2400"/>
        </a:p>
      </dgm:t>
    </dgm:pt>
    <dgm:pt modelId="{B3449957-7D7A-4572-8C50-E15282B8963D}">
      <dgm:prSet custT="1"/>
      <dgm:spPr/>
      <dgm:t>
        <a:bodyPr/>
        <a:lstStyle/>
        <a:p>
          <a:r>
            <a:rPr lang="en-US" sz="2000" b="1" i="1" dirty="0"/>
            <a:t>Voluntary Compliance with Privacy Laws:</a:t>
          </a:r>
          <a:r>
            <a:rPr lang="en-US" sz="2000" dirty="0"/>
            <a:t> businesses will likely opt for a more voluntary compliance framework. Large multinational companies will likely try to impose their Will and influence on lawmakers who review and assess privacy-related bills. Eventually, businesses will retrofit compliance requirements to gain competitive advantage.</a:t>
          </a:r>
        </a:p>
      </dgm:t>
    </dgm:pt>
    <dgm:pt modelId="{5B69190B-963A-442B-BDFD-91880BCE7493}" type="parTrans" cxnId="{97B4D3B2-6D28-4388-87AA-0899396620C9}">
      <dgm:prSet/>
      <dgm:spPr/>
      <dgm:t>
        <a:bodyPr/>
        <a:lstStyle/>
        <a:p>
          <a:endParaRPr lang="en-US" sz="2400"/>
        </a:p>
      </dgm:t>
    </dgm:pt>
    <dgm:pt modelId="{730E1F74-5A53-450D-9CD3-231FB0FCCB9F}" type="sibTrans" cxnId="{97B4D3B2-6D28-4388-87AA-0899396620C9}">
      <dgm:prSet/>
      <dgm:spPr/>
      <dgm:t>
        <a:bodyPr/>
        <a:lstStyle/>
        <a:p>
          <a:endParaRPr lang="en-US" sz="2400"/>
        </a:p>
      </dgm:t>
    </dgm:pt>
    <dgm:pt modelId="{5267EC33-EE5B-4690-8201-9D40C3F0B872}">
      <dgm:prSet custT="1"/>
      <dgm:spPr/>
      <dgm:t>
        <a:bodyPr/>
        <a:lstStyle/>
        <a:p>
          <a:r>
            <a:rPr lang="en-US" sz="2000" b="1" i="1"/>
            <a:t>Constitutional Challenges:</a:t>
          </a:r>
          <a:r>
            <a:rPr lang="en-US" sz="2000"/>
            <a:t> While some states may pass privacy laws, opponents will argue that these laws impose unnecessary burdens on interstate commerce and constitutional rights. Thus, the road to passing these laws will be filled with challenges requiring dynamic negotiations.</a:t>
          </a:r>
        </a:p>
      </dgm:t>
    </dgm:pt>
    <dgm:pt modelId="{1042AC66-A465-48EB-B3AE-7B8F4242E310}" type="parTrans" cxnId="{1D2DE9FB-5ED0-4C1A-AA9D-3C359E6AD9A1}">
      <dgm:prSet/>
      <dgm:spPr/>
      <dgm:t>
        <a:bodyPr/>
        <a:lstStyle/>
        <a:p>
          <a:endParaRPr lang="en-US" sz="2400"/>
        </a:p>
      </dgm:t>
    </dgm:pt>
    <dgm:pt modelId="{25E05F14-EADE-41CB-BF36-83697BC1A04D}" type="sibTrans" cxnId="{1D2DE9FB-5ED0-4C1A-AA9D-3C359E6AD9A1}">
      <dgm:prSet/>
      <dgm:spPr/>
      <dgm:t>
        <a:bodyPr/>
        <a:lstStyle/>
        <a:p>
          <a:endParaRPr lang="en-US" sz="2400"/>
        </a:p>
      </dgm:t>
    </dgm:pt>
    <dgm:pt modelId="{51732472-AC33-8E43-959B-8B18F955E1A2}" type="pres">
      <dgm:prSet presAssocID="{7E879727-7247-4C05-9296-D6255BE4C880}" presName="linear" presStyleCnt="0">
        <dgm:presLayoutVars>
          <dgm:animLvl val="lvl"/>
          <dgm:resizeHandles val="exact"/>
        </dgm:presLayoutVars>
      </dgm:prSet>
      <dgm:spPr/>
    </dgm:pt>
    <dgm:pt modelId="{5575F389-874B-3E4C-AF90-45A28786D1CC}" type="pres">
      <dgm:prSet presAssocID="{2F769A38-B6F7-41BA-AF83-8A75340607F1}" presName="parentText" presStyleLbl="node1" presStyleIdx="0" presStyleCnt="3">
        <dgm:presLayoutVars>
          <dgm:chMax val="0"/>
          <dgm:bulletEnabled val="1"/>
        </dgm:presLayoutVars>
      </dgm:prSet>
      <dgm:spPr/>
    </dgm:pt>
    <dgm:pt modelId="{2BAF251D-C5F2-C643-A6FB-B22CEDA0209C}" type="pres">
      <dgm:prSet presAssocID="{1C6EEE7C-6E1A-43E2-AD18-D89DAD24D707}" presName="spacer" presStyleCnt="0"/>
      <dgm:spPr/>
    </dgm:pt>
    <dgm:pt modelId="{13A2E599-617D-2244-B22C-F026BBD28CB3}" type="pres">
      <dgm:prSet presAssocID="{B3449957-7D7A-4572-8C50-E15282B8963D}" presName="parentText" presStyleLbl="node1" presStyleIdx="1" presStyleCnt="3">
        <dgm:presLayoutVars>
          <dgm:chMax val="0"/>
          <dgm:bulletEnabled val="1"/>
        </dgm:presLayoutVars>
      </dgm:prSet>
      <dgm:spPr/>
    </dgm:pt>
    <dgm:pt modelId="{8CC9DE8B-32B8-FE41-A1C2-417815ECD8DE}" type="pres">
      <dgm:prSet presAssocID="{730E1F74-5A53-450D-9CD3-231FB0FCCB9F}" presName="spacer" presStyleCnt="0"/>
      <dgm:spPr/>
    </dgm:pt>
    <dgm:pt modelId="{B7A1AF54-F577-6145-8AA7-2F4B692C98F5}" type="pres">
      <dgm:prSet presAssocID="{5267EC33-EE5B-4690-8201-9D40C3F0B872}" presName="parentText" presStyleLbl="node1" presStyleIdx="2" presStyleCnt="3">
        <dgm:presLayoutVars>
          <dgm:chMax val="0"/>
          <dgm:bulletEnabled val="1"/>
        </dgm:presLayoutVars>
      </dgm:prSet>
      <dgm:spPr/>
    </dgm:pt>
  </dgm:ptLst>
  <dgm:cxnLst>
    <dgm:cxn modelId="{B3491841-E2D5-4C43-AC1C-9F1A6F0BE6FE}" type="presOf" srcId="{2F769A38-B6F7-41BA-AF83-8A75340607F1}" destId="{5575F389-874B-3E4C-AF90-45A28786D1CC}" srcOrd="0" destOrd="0" presId="urn:microsoft.com/office/officeart/2005/8/layout/vList2"/>
    <dgm:cxn modelId="{7221C16E-8CF8-4AE0-A305-F7BCAD5F5902}" srcId="{7E879727-7247-4C05-9296-D6255BE4C880}" destId="{2F769A38-B6F7-41BA-AF83-8A75340607F1}" srcOrd="0" destOrd="0" parTransId="{A6D8E937-C3E9-45EC-A57A-C1DBB7E8173A}" sibTransId="{1C6EEE7C-6E1A-43E2-AD18-D89DAD24D707}"/>
    <dgm:cxn modelId="{97B4D3B2-6D28-4388-87AA-0899396620C9}" srcId="{7E879727-7247-4C05-9296-D6255BE4C880}" destId="{B3449957-7D7A-4572-8C50-E15282B8963D}" srcOrd="1" destOrd="0" parTransId="{5B69190B-963A-442B-BDFD-91880BCE7493}" sibTransId="{730E1F74-5A53-450D-9CD3-231FB0FCCB9F}"/>
    <dgm:cxn modelId="{29EC0DB8-E9EE-E54E-B364-C521EDFD5CF7}" type="presOf" srcId="{5267EC33-EE5B-4690-8201-9D40C3F0B872}" destId="{B7A1AF54-F577-6145-8AA7-2F4B692C98F5}" srcOrd="0" destOrd="0" presId="urn:microsoft.com/office/officeart/2005/8/layout/vList2"/>
    <dgm:cxn modelId="{7A9A4EBD-E2EE-BC45-9922-D5F35D123640}" type="presOf" srcId="{7E879727-7247-4C05-9296-D6255BE4C880}" destId="{51732472-AC33-8E43-959B-8B18F955E1A2}" srcOrd="0" destOrd="0" presId="urn:microsoft.com/office/officeart/2005/8/layout/vList2"/>
    <dgm:cxn modelId="{EBD2EAC3-DD7F-F448-A7B6-8E1972FAF0AD}" type="presOf" srcId="{B3449957-7D7A-4572-8C50-E15282B8963D}" destId="{13A2E599-617D-2244-B22C-F026BBD28CB3}" srcOrd="0" destOrd="0" presId="urn:microsoft.com/office/officeart/2005/8/layout/vList2"/>
    <dgm:cxn modelId="{1D2DE9FB-5ED0-4C1A-AA9D-3C359E6AD9A1}" srcId="{7E879727-7247-4C05-9296-D6255BE4C880}" destId="{5267EC33-EE5B-4690-8201-9D40C3F0B872}" srcOrd="2" destOrd="0" parTransId="{1042AC66-A465-48EB-B3AE-7B8F4242E310}" sibTransId="{25E05F14-EADE-41CB-BF36-83697BC1A04D}"/>
    <dgm:cxn modelId="{7FF872F5-53EE-5C45-BE4A-49956D00F8D5}" type="presParOf" srcId="{51732472-AC33-8E43-959B-8B18F955E1A2}" destId="{5575F389-874B-3E4C-AF90-45A28786D1CC}" srcOrd="0" destOrd="0" presId="urn:microsoft.com/office/officeart/2005/8/layout/vList2"/>
    <dgm:cxn modelId="{2DA833CF-4F60-0240-912E-D0169E557C9C}" type="presParOf" srcId="{51732472-AC33-8E43-959B-8B18F955E1A2}" destId="{2BAF251D-C5F2-C643-A6FB-B22CEDA0209C}" srcOrd="1" destOrd="0" presId="urn:microsoft.com/office/officeart/2005/8/layout/vList2"/>
    <dgm:cxn modelId="{21FD68C5-58E5-FF4E-A6B9-430AF9119CC5}" type="presParOf" srcId="{51732472-AC33-8E43-959B-8B18F955E1A2}" destId="{13A2E599-617D-2244-B22C-F026BBD28CB3}" srcOrd="2" destOrd="0" presId="urn:microsoft.com/office/officeart/2005/8/layout/vList2"/>
    <dgm:cxn modelId="{56CA1AB0-2286-3C4E-9DDE-2003264964E0}" type="presParOf" srcId="{51732472-AC33-8E43-959B-8B18F955E1A2}" destId="{8CC9DE8B-32B8-FE41-A1C2-417815ECD8DE}" srcOrd="3" destOrd="0" presId="urn:microsoft.com/office/officeart/2005/8/layout/vList2"/>
    <dgm:cxn modelId="{6ED25D7A-DBB2-4B4E-9B6B-B9906BFE46D8}" type="presParOf" srcId="{51732472-AC33-8E43-959B-8B18F955E1A2}" destId="{B7A1AF54-F577-6145-8AA7-2F4B692C98F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74EEF1-9283-4356-85C6-515BC8343973}" type="doc">
      <dgm:prSet loTypeId="urn:microsoft.com/office/officeart/2005/8/layout/list1" loCatId="list" qsTypeId="urn:microsoft.com/office/officeart/2005/8/quickstyle/simple4" qsCatId="simple" csTypeId="urn:microsoft.com/office/officeart/2005/8/colors/colorful5" csCatId="colorful"/>
      <dgm:spPr/>
      <dgm:t>
        <a:bodyPr/>
        <a:lstStyle/>
        <a:p>
          <a:endParaRPr lang="en-US"/>
        </a:p>
      </dgm:t>
    </dgm:pt>
    <dgm:pt modelId="{2FF8EC32-DF92-4807-B834-B63E201DCE7D}">
      <dgm:prSet/>
      <dgm:spPr/>
      <dgm:t>
        <a:bodyPr/>
        <a:lstStyle/>
        <a:p>
          <a:r>
            <a:rPr lang="en-US" b="1"/>
            <a:t>SSAE 16 SOC 2 TYPE 2</a:t>
          </a:r>
          <a:endParaRPr lang="en-US"/>
        </a:p>
      </dgm:t>
    </dgm:pt>
    <dgm:pt modelId="{42381C9B-47E6-41F0-88B5-357EEC09386F}" type="parTrans" cxnId="{CD9B3A8C-7662-42AE-8FED-EAADA6F0F7A9}">
      <dgm:prSet/>
      <dgm:spPr/>
      <dgm:t>
        <a:bodyPr/>
        <a:lstStyle/>
        <a:p>
          <a:endParaRPr lang="en-US"/>
        </a:p>
      </dgm:t>
    </dgm:pt>
    <dgm:pt modelId="{F0DB2F9A-7326-491A-9342-2E652D5A0BC8}" type="sibTrans" cxnId="{CD9B3A8C-7662-42AE-8FED-EAADA6F0F7A9}">
      <dgm:prSet/>
      <dgm:spPr/>
      <dgm:t>
        <a:bodyPr/>
        <a:lstStyle/>
        <a:p>
          <a:endParaRPr lang="en-US"/>
        </a:p>
      </dgm:t>
    </dgm:pt>
    <dgm:pt modelId="{2B467696-3C7F-4109-8C9C-5E9B804DF7CA}">
      <dgm:prSet/>
      <dgm:spPr/>
      <dgm:t>
        <a:bodyPr/>
        <a:lstStyle/>
        <a:p>
          <a:r>
            <a:rPr lang="en-US" b="1"/>
            <a:t>HIPAA COMPLIANCE</a:t>
          </a:r>
          <a:endParaRPr lang="en-US"/>
        </a:p>
      </dgm:t>
    </dgm:pt>
    <dgm:pt modelId="{79A53F5F-7D76-469A-95BB-EBDBB32CC93B}" type="parTrans" cxnId="{63587A1C-99E4-4F05-AAC9-0FEF7F94E95D}">
      <dgm:prSet/>
      <dgm:spPr/>
      <dgm:t>
        <a:bodyPr/>
        <a:lstStyle/>
        <a:p>
          <a:endParaRPr lang="en-US"/>
        </a:p>
      </dgm:t>
    </dgm:pt>
    <dgm:pt modelId="{C4440883-F6B7-4625-91EF-9EEF0EFC25E5}" type="sibTrans" cxnId="{63587A1C-99E4-4F05-AAC9-0FEF7F94E95D}">
      <dgm:prSet/>
      <dgm:spPr/>
      <dgm:t>
        <a:bodyPr/>
        <a:lstStyle/>
        <a:p>
          <a:endParaRPr lang="en-US"/>
        </a:p>
      </dgm:t>
    </dgm:pt>
    <dgm:pt modelId="{A3F56E26-B480-49FD-A8C6-001ED9311047}">
      <dgm:prSet/>
      <dgm:spPr/>
      <dgm:t>
        <a:bodyPr/>
        <a:lstStyle/>
        <a:p>
          <a:r>
            <a:rPr lang="en-US" b="1"/>
            <a:t>PCI COMPLIANCE</a:t>
          </a:r>
          <a:endParaRPr lang="en-US"/>
        </a:p>
      </dgm:t>
    </dgm:pt>
    <dgm:pt modelId="{78616167-0117-493B-B7D1-03147E484DA4}" type="parTrans" cxnId="{87563A31-C62B-48FD-AA9E-0EB377FCAD46}">
      <dgm:prSet/>
      <dgm:spPr/>
      <dgm:t>
        <a:bodyPr/>
        <a:lstStyle/>
        <a:p>
          <a:endParaRPr lang="en-US"/>
        </a:p>
      </dgm:t>
    </dgm:pt>
    <dgm:pt modelId="{AFA077A5-0878-4A6B-93FA-7077A6748609}" type="sibTrans" cxnId="{87563A31-C62B-48FD-AA9E-0EB377FCAD46}">
      <dgm:prSet/>
      <dgm:spPr/>
      <dgm:t>
        <a:bodyPr/>
        <a:lstStyle/>
        <a:p>
          <a:endParaRPr lang="en-US"/>
        </a:p>
      </dgm:t>
    </dgm:pt>
    <dgm:pt modelId="{7B773645-1EB7-0041-9CF9-8A8C4AD65ADD}" type="pres">
      <dgm:prSet presAssocID="{1074EEF1-9283-4356-85C6-515BC8343973}" presName="linear" presStyleCnt="0">
        <dgm:presLayoutVars>
          <dgm:dir/>
          <dgm:animLvl val="lvl"/>
          <dgm:resizeHandles val="exact"/>
        </dgm:presLayoutVars>
      </dgm:prSet>
      <dgm:spPr/>
    </dgm:pt>
    <dgm:pt modelId="{4E3F64FC-7B17-EE43-82E9-6750D95E7E61}" type="pres">
      <dgm:prSet presAssocID="{2FF8EC32-DF92-4807-B834-B63E201DCE7D}" presName="parentLin" presStyleCnt="0"/>
      <dgm:spPr/>
    </dgm:pt>
    <dgm:pt modelId="{C52A47ED-13AB-6847-AE38-06D72D9B2461}" type="pres">
      <dgm:prSet presAssocID="{2FF8EC32-DF92-4807-B834-B63E201DCE7D}" presName="parentLeftMargin" presStyleLbl="node1" presStyleIdx="0" presStyleCnt="3"/>
      <dgm:spPr/>
    </dgm:pt>
    <dgm:pt modelId="{D65FA577-9211-8842-AE59-95E3CB7DB024}" type="pres">
      <dgm:prSet presAssocID="{2FF8EC32-DF92-4807-B834-B63E201DCE7D}" presName="parentText" presStyleLbl="node1" presStyleIdx="0" presStyleCnt="3">
        <dgm:presLayoutVars>
          <dgm:chMax val="0"/>
          <dgm:bulletEnabled val="1"/>
        </dgm:presLayoutVars>
      </dgm:prSet>
      <dgm:spPr/>
    </dgm:pt>
    <dgm:pt modelId="{03A05B30-8537-2848-8363-1D709F23DA8B}" type="pres">
      <dgm:prSet presAssocID="{2FF8EC32-DF92-4807-B834-B63E201DCE7D}" presName="negativeSpace" presStyleCnt="0"/>
      <dgm:spPr/>
    </dgm:pt>
    <dgm:pt modelId="{DD89469B-0323-4740-9F0B-D7AF8C1FB8AC}" type="pres">
      <dgm:prSet presAssocID="{2FF8EC32-DF92-4807-B834-B63E201DCE7D}" presName="childText" presStyleLbl="conFgAcc1" presStyleIdx="0" presStyleCnt="3">
        <dgm:presLayoutVars>
          <dgm:bulletEnabled val="1"/>
        </dgm:presLayoutVars>
      </dgm:prSet>
      <dgm:spPr/>
    </dgm:pt>
    <dgm:pt modelId="{9993F8DA-1C8B-F144-A803-FB2B3DC319D8}" type="pres">
      <dgm:prSet presAssocID="{F0DB2F9A-7326-491A-9342-2E652D5A0BC8}" presName="spaceBetweenRectangles" presStyleCnt="0"/>
      <dgm:spPr/>
    </dgm:pt>
    <dgm:pt modelId="{FFCCACCE-9FD0-A542-8BD6-010283585D5B}" type="pres">
      <dgm:prSet presAssocID="{2B467696-3C7F-4109-8C9C-5E9B804DF7CA}" presName="parentLin" presStyleCnt="0"/>
      <dgm:spPr/>
    </dgm:pt>
    <dgm:pt modelId="{837ABA68-E5D8-8345-B34C-E68354F89DB5}" type="pres">
      <dgm:prSet presAssocID="{2B467696-3C7F-4109-8C9C-5E9B804DF7CA}" presName="parentLeftMargin" presStyleLbl="node1" presStyleIdx="0" presStyleCnt="3"/>
      <dgm:spPr/>
    </dgm:pt>
    <dgm:pt modelId="{C601BB57-6F23-3446-8F6E-F978B4EA402B}" type="pres">
      <dgm:prSet presAssocID="{2B467696-3C7F-4109-8C9C-5E9B804DF7CA}" presName="parentText" presStyleLbl="node1" presStyleIdx="1" presStyleCnt="3">
        <dgm:presLayoutVars>
          <dgm:chMax val="0"/>
          <dgm:bulletEnabled val="1"/>
        </dgm:presLayoutVars>
      </dgm:prSet>
      <dgm:spPr/>
    </dgm:pt>
    <dgm:pt modelId="{2D9CAE87-33D3-7545-95D4-7F477CC04A83}" type="pres">
      <dgm:prSet presAssocID="{2B467696-3C7F-4109-8C9C-5E9B804DF7CA}" presName="negativeSpace" presStyleCnt="0"/>
      <dgm:spPr/>
    </dgm:pt>
    <dgm:pt modelId="{8D433185-8D3E-824B-AA30-96033165461E}" type="pres">
      <dgm:prSet presAssocID="{2B467696-3C7F-4109-8C9C-5E9B804DF7CA}" presName="childText" presStyleLbl="conFgAcc1" presStyleIdx="1" presStyleCnt="3">
        <dgm:presLayoutVars>
          <dgm:bulletEnabled val="1"/>
        </dgm:presLayoutVars>
      </dgm:prSet>
      <dgm:spPr/>
    </dgm:pt>
    <dgm:pt modelId="{8F1F0D54-B39F-5E4C-9B7F-161C3759C99C}" type="pres">
      <dgm:prSet presAssocID="{C4440883-F6B7-4625-91EF-9EEF0EFC25E5}" presName="spaceBetweenRectangles" presStyleCnt="0"/>
      <dgm:spPr/>
    </dgm:pt>
    <dgm:pt modelId="{C59B1083-D84E-5F47-A5E0-8EDAF01FD0D6}" type="pres">
      <dgm:prSet presAssocID="{A3F56E26-B480-49FD-A8C6-001ED9311047}" presName="parentLin" presStyleCnt="0"/>
      <dgm:spPr/>
    </dgm:pt>
    <dgm:pt modelId="{487673F0-4784-D644-80C3-4B44E6D5B593}" type="pres">
      <dgm:prSet presAssocID="{A3F56E26-B480-49FD-A8C6-001ED9311047}" presName="parentLeftMargin" presStyleLbl="node1" presStyleIdx="1" presStyleCnt="3"/>
      <dgm:spPr/>
    </dgm:pt>
    <dgm:pt modelId="{ABFCF959-0127-074D-B906-0ACE03C96A22}" type="pres">
      <dgm:prSet presAssocID="{A3F56E26-B480-49FD-A8C6-001ED9311047}" presName="parentText" presStyleLbl="node1" presStyleIdx="2" presStyleCnt="3">
        <dgm:presLayoutVars>
          <dgm:chMax val="0"/>
          <dgm:bulletEnabled val="1"/>
        </dgm:presLayoutVars>
      </dgm:prSet>
      <dgm:spPr/>
    </dgm:pt>
    <dgm:pt modelId="{F134C970-721A-1F44-84C6-B290697CFE87}" type="pres">
      <dgm:prSet presAssocID="{A3F56E26-B480-49FD-A8C6-001ED9311047}" presName="negativeSpace" presStyleCnt="0"/>
      <dgm:spPr/>
    </dgm:pt>
    <dgm:pt modelId="{FFBE4FD6-67F2-C146-A07A-E7794E9A3874}" type="pres">
      <dgm:prSet presAssocID="{A3F56E26-B480-49FD-A8C6-001ED9311047}" presName="childText" presStyleLbl="conFgAcc1" presStyleIdx="2" presStyleCnt="3">
        <dgm:presLayoutVars>
          <dgm:bulletEnabled val="1"/>
        </dgm:presLayoutVars>
      </dgm:prSet>
      <dgm:spPr/>
    </dgm:pt>
  </dgm:ptLst>
  <dgm:cxnLst>
    <dgm:cxn modelId="{63587A1C-99E4-4F05-AAC9-0FEF7F94E95D}" srcId="{1074EEF1-9283-4356-85C6-515BC8343973}" destId="{2B467696-3C7F-4109-8C9C-5E9B804DF7CA}" srcOrd="1" destOrd="0" parTransId="{79A53F5F-7D76-469A-95BB-EBDBB32CC93B}" sibTransId="{C4440883-F6B7-4625-91EF-9EEF0EFC25E5}"/>
    <dgm:cxn modelId="{87563A31-C62B-48FD-AA9E-0EB377FCAD46}" srcId="{1074EEF1-9283-4356-85C6-515BC8343973}" destId="{A3F56E26-B480-49FD-A8C6-001ED9311047}" srcOrd="2" destOrd="0" parTransId="{78616167-0117-493B-B7D1-03147E484DA4}" sibTransId="{AFA077A5-0878-4A6B-93FA-7077A6748609}"/>
    <dgm:cxn modelId="{94901B3D-3532-324F-8B01-7F511BB6E1CB}" type="presOf" srcId="{A3F56E26-B480-49FD-A8C6-001ED9311047}" destId="{487673F0-4784-D644-80C3-4B44E6D5B593}" srcOrd="0" destOrd="0" presId="urn:microsoft.com/office/officeart/2005/8/layout/list1"/>
    <dgm:cxn modelId="{E37C183F-4088-634B-863E-00FF5E8A6106}" type="presOf" srcId="{2FF8EC32-DF92-4807-B834-B63E201DCE7D}" destId="{D65FA577-9211-8842-AE59-95E3CB7DB024}" srcOrd="1" destOrd="0" presId="urn:microsoft.com/office/officeart/2005/8/layout/list1"/>
    <dgm:cxn modelId="{9509F27C-A84A-0F47-A3F4-35C95030A51B}" type="presOf" srcId="{2B467696-3C7F-4109-8C9C-5E9B804DF7CA}" destId="{C601BB57-6F23-3446-8F6E-F978B4EA402B}" srcOrd="1" destOrd="0" presId="urn:microsoft.com/office/officeart/2005/8/layout/list1"/>
    <dgm:cxn modelId="{CD9B3A8C-7662-42AE-8FED-EAADA6F0F7A9}" srcId="{1074EEF1-9283-4356-85C6-515BC8343973}" destId="{2FF8EC32-DF92-4807-B834-B63E201DCE7D}" srcOrd="0" destOrd="0" parTransId="{42381C9B-47E6-41F0-88B5-357EEC09386F}" sibTransId="{F0DB2F9A-7326-491A-9342-2E652D5A0BC8}"/>
    <dgm:cxn modelId="{DF9C1096-1EC4-F747-9D43-2C518746EE4B}" type="presOf" srcId="{2B467696-3C7F-4109-8C9C-5E9B804DF7CA}" destId="{837ABA68-E5D8-8345-B34C-E68354F89DB5}" srcOrd="0" destOrd="0" presId="urn:microsoft.com/office/officeart/2005/8/layout/list1"/>
    <dgm:cxn modelId="{019041EC-F6F4-9945-91D7-19F56E925314}" type="presOf" srcId="{1074EEF1-9283-4356-85C6-515BC8343973}" destId="{7B773645-1EB7-0041-9CF9-8A8C4AD65ADD}" srcOrd="0" destOrd="0" presId="urn:microsoft.com/office/officeart/2005/8/layout/list1"/>
    <dgm:cxn modelId="{DA918EED-24D1-B245-B67A-9D712CBC3310}" type="presOf" srcId="{2FF8EC32-DF92-4807-B834-B63E201DCE7D}" destId="{C52A47ED-13AB-6847-AE38-06D72D9B2461}" srcOrd="0" destOrd="0" presId="urn:microsoft.com/office/officeart/2005/8/layout/list1"/>
    <dgm:cxn modelId="{A14F9FFD-6E62-8C48-9EC5-24D564563F06}" type="presOf" srcId="{A3F56E26-B480-49FD-A8C6-001ED9311047}" destId="{ABFCF959-0127-074D-B906-0ACE03C96A22}" srcOrd="1" destOrd="0" presId="urn:microsoft.com/office/officeart/2005/8/layout/list1"/>
    <dgm:cxn modelId="{4C44729A-8BF5-0643-BDC9-3EDEFF006826}" type="presParOf" srcId="{7B773645-1EB7-0041-9CF9-8A8C4AD65ADD}" destId="{4E3F64FC-7B17-EE43-82E9-6750D95E7E61}" srcOrd="0" destOrd="0" presId="urn:microsoft.com/office/officeart/2005/8/layout/list1"/>
    <dgm:cxn modelId="{60AF350C-17E7-5345-A8F6-67A379CD7B4C}" type="presParOf" srcId="{4E3F64FC-7B17-EE43-82E9-6750D95E7E61}" destId="{C52A47ED-13AB-6847-AE38-06D72D9B2461}" srcOrd="0" destOrd="0" presId="urn:microsoft.com/office/officeart/2005/8/layout/list1"/>
    <dgm:cxn modelId="{A0F726E9-B547-6248-A1F3-4E67F93BF845}" type="presParOf" srcId="{4E3F64FC-7B17-EE43-82E9-6750D95E7E61}" destId="{D65FA577-9211-8842-AE59-95E3CB7DB024}" srcOrd="1" destOrd="0" presId="urn:microsoft.com/office/officeart/2005/8/layout/list1"/>
    <dgm:cxn modelId="{B39FF821-CE4F-FC48-B649-3F4BFFF22207}" type="presParOf" srcId="{7B773645-1EB7-0041-9CF9-8A8C4AD65ADD}" destId="{03A05B30-8537-2848-8363-1D709F23DA8B}" srcOrd="1" destOrd="0" presId="urn:microsoft.com/office/officeart/2005/8/layout/list1"/>
    <dgm:cxn modelId="{B90DE1B6-EEAD-D84F-ADE0-DCD3F7FAFE4B}" type="presParOf" srcId="{7B773645-1EB7-0041-9CF9-8A8C4AD65ADD}" destId="{DD89469B-0323-4740-9F0B-D7AF8C1FB8AC}" srcOrd="2" destOrd="0" presId="urn:microsoft.com/office/officeart/2005/8/layout/list1"/>
    <dgm:cxn modelId="{56EFD67E-9A1D-674D-8CF3-C7AE08E73B7A}" type="presParOf" srcId="{7B773645-1EB7-0041-9CF9-8A8C4AD65ADD}" destId="{9993F8DA-1C8B-F144-A803-FB2B3DC319D8}" srcOrd="3" destOrd="0" presId="urn:microsoft.com/office/officeart/2005/8/layout/list1"/>
    <dgm:cxn modelId="{FEE0F899-E0F1-534A-AB8A-666642125053}" type="presParOf" srcId="{7B773645-1EB7-0041-9CF9-8A8C4AD65ADD}" destId="{FFCCACCE-9FD0-A542-8BD6-010283585D5B}" srcOrd="4" destOrd="0" presId="urn:microsoft.com/office/officeart/2005/8/layout/list1"/>
    <dgm:cxn modelId="{3F7D8FF9-D6D4-5547-8030-93AA3CAADBD3}" type="presParOf" srcId="{FFCCACCE-9FD0-A542-8BD6-010283585D5B}" destId="{837ABA68-E5D8-8345-B34C-E68354F89DB5}" srcOrd="0" destOrd="0" presId="urn:microsoft.com/office/officeart/2005/8/layout/list1"/>
    <dgm:cxn modelId="{47B5E0A7-CBBF-6B4F-934B-7DCC91FE83D8}" type="presParOf" srcId="{FFCCACCE-9FD0-A542-8BD6-010283585D5B}" destId="{C601BB57-6F23-3446-8F6E-F978B4EA402B}" srcOrd="1" destOrd="0" presId="urn:microsoft.com/office/officeart/2005/8/layout/list1"/>
    <dgm:cxn modelId="{D791F672-1630-FB4A-9FBC-8B9368DFAFFD}" type="presParOf" srcId="{7B773645-1EB7-0041-9CF9-8A8C4AD65ADD}" destId="{2D9CAE87-33D3-7545-95D4-7F477CC04A83}" srcOrd="5" destOrd="0" presId="urn:microsoft.com/office/officeart/2005/8/layout/list1"/>
    <dgm:cxn modelId="{6F21358B-A2AF-1543-8AF8-695C0DAACF72}" type="presParOf" srcId="{7B773645-1EB7-0041-9CF9-8A8C4AD65ADD}" destId="{8D433185-8D3E-824B-AA30-96033165461E}" srcOrd="6" destOrd="0" presId="urn:microsoft.com/office/officeart/2005/8/layout/list1"/>
    <dgm:cxn modelId="{DE8C723B-94EE-8A48-9046-4871172BA170}" type="presParOf" srcId="{7B773645-1EB7-0041-9CF9-8A8C4AD65ADD}" destId="{8F1F0D54-B39F-5E4C-9B7F-161C3759C99C}" srcOrd="7" destOrd="0" presId="urn:microsoft.com/office/officeart/2005/8/layout/list1"/>
    <dgm:cxn modelId="{ADFE6AFC-68EE-D648-BD9B-C45925AB5F9C}" type="presParOf" srcId="{7B773645-1EB7-0041-9CF9-8A8C4AD65ADD}" destId="{C59B1083-D84E-5F47-A5E0-8EDAF01FD0D6}" srcOrd="8" destOrd="0" presId="urn:microsoft.com/office/officeart/2005/8/layout/list1"/>
    <dgm:cxn modelId="{E830010C-7EFE-EC4A-A85D-8CE15D33D33F}" type="presParOf" srcId="{C59B1083-D84E-5F47-A5E0-8EDAF01FD0D6}" destId="{487673F0-4784-D644-80C3-4B44E6D5B593}" srcOrd="0" destOrd="0" presId="urn:microsoft.com/office/officeart/2005/8/layout/list1"/>
    <dgm:cxn modelId="{E82B2836-E417-5E4B-A7CF-349BA4865B10}" type="presParOf" srcId="{C59B1083-D84E-5F47-A5E0-8EDAF01FD0D6}" destId="{ABFCF959-0127-074D-B906-0ACE03C96A22}" srcOrd="1" destOrd="0" presId="urn:microsoft.com/office/officeart/2005/8/layout/list1"/>
    <dgm:cxn modelId="{2F05461E-A1A5-934F-B3E3-C17583C2B64A}" type="presParOf" srcId="{7B773645-1EB7-0041-9CF9-8A8C4AD65ADD}" destId="{F134C970-721A-1F44-84C6-B290697CFE87}" srcOrd="9" destOrd="0" presId="urn:microsoft.com/office/officeart/2005/8/layout/list1"/>
    <dgm:cxn modelId="{22A472B7-0F18-A841-BBD7-7F18C58FD68C}" type="presParOf" srcId="{7B773645-1EB7-0041-9CF9-8A8C4AD65ADD}" destId="{FFBE4FD6-67F2-C146-A07A-E7794E9A387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E9C6B-DD25-6844-8ADC-239E0CCA4D08}">
      <dsp:nvSpPr>
        <dsp:cNvPr id="0" name=""/>
        <dsp:cNvSpPr/>
      </dsp:nvSpPr>
      <dsp:spPr>
        <a:xfrm>
          <a:off x="0" y="392"/>
          <a:ext cx="7608918" cy="76918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a:t>Individual consent is required before any data can be collected or processed. </a:t>
          </a:r>
          <a:endParaRPr lang="en-US" sz="2400" kern="1200"/>
        </a:p>
      </dsp:txBody>
      <dsp:txXfrm>
        <a:off x="37548" y="37940"/>
        <a:ext cx="7533822" cy="694087"/>
      </dsp:txXfrm>
    </dsp:sp>
    <dsp:sp modelId="{BACE9021-AF49-EF49-91B0-D1CF5CF8D0E1}">
      <dsp:nvSpPr>
        <dsp:cNvPr id="0" name=""/>
        <dsp:cNvSpPr/>
      </dsp:nvSpPr>
      <dsp:spPr>
        <a:xfrm>
          <a:off x="0" y="781051"/>
          <a:ext cx="7608918" cy="769183"/>
        </a:xfrm>
        <a:prstGeom prst="roundRect">
          <a:avLst/>
        </a:prstGeom>
        <a:gradFill rotWithShape="0">
          <a:gsLst>
            <a:gs pos="0">
              <a:schemeClr val="accent5">
                <a:hueOff val="-1126424"/>
                <a:satOff val="-2903"/>
                <a:lumOff val="-1961"/>
                <a:alphaOff val="0"/>
                <a:satMod val="103000"/>
                <a:lumMod val="102000"/>
                <a:tint val="94000"/>
              </a:schemeClr>
            </a:gs>
            <a:gs pos="50000">
              <a:schemeClr val="accent5">
                <a:hueOff val="-1126424"/>
                <a:satOff val="-2903"/>
                <a:lumOff val="-1961"/>
                <a:alphaOff val="0"/>
                <a:satMod val="110000"/>
                <a:lumMod val="100000"/>
                <a:shade val="100000"/>
              </a:schemeClr>
            </a:gs>
            <a:gs pos="100000">
              <a:schemeClr val="accent5">
                <a:hueOff val="-1126424"/>
                <a:satOff val="-2903"/>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t>Individuals will be notified promptly if their data is breached or interfered with.</a:t>
          </a:r>
          <a:endParaRPr lang="en-US" sz="2400" kern="1200" dirty="0"/>
        </a:p>
      </dsp:txBody>
      <dsp:txXfrm>
        <a:off x="37548" y="818599"/>
        <a:ext cx="7533822" cy="694087"/>
      </dsp:txXfrm>
    </dsp:sp>
    <dsp:sp modelId="{EBFFA508-0A9C-F943-8F28-EC2286157116}">
      <dsp:nvSpPr>
        <dsp:cNvPr id="0" name=""/>
        <dsp:cNvSpPr/>
      </dsp:nvSpPr>
      <dsp:spPr>
        <a:xfrm>
          <a:off x="0" y="1561709"/>
          <a:ext cx="7608918" cy="769183"/>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a:t>All data will be made and remain anonymous.</a:t>
          </a:r>
          <a:endParaRPr lang="en-US" sz="2400" kern="1200"/>
        </a:p>
      </dsp:txBody>
      <dsp:txXfrm>
        <a:off x="37548" y="1599257"/>
        <a:ext cx="7533822" cy="694087"/>
      </dsp:txXfrm>
    </dsp:sp>
    <dsp:sp modelId="{4DB5DDDC-E72A-BD4F-A2AA-9EAAB9D8D6FC}">
      <dsp:nvSpPr>
        <dsp:cNvPr id="0" name=""/>
        <dsp:cNvSpPr/>
      </dsp:nvSpPr>
      <dsp:spPr>
        <a:xfrm>
          <a:off x="0" y="2342368"/>
          <a:ext cx="7608918" cy="769183"/>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a:t>International data transfers will be managed more securely.</a:t>
          </a:r>
          <a:endParaRPr lang="en-US" sz="2400" kern="1200"/>
        </a:p>
      </dsp:txBody>
      <dsp:txXfrm>
        <a:off x="37548" y="2379916"/>
        <a:ext cx="7533822" cy="694087"/>
      </dsp:txXfrm>
    </dsp:sp>
    <dsp:sp modelId="{A875C0B7-6385-2D4E-B1BE-B3E9002E0B7C}">
      <dsp:nvSpPr>
        <dsp:cNvPr id="0" name=""/>
        <dsp:cNvSpPr/>
      </dsp:nvSpPr>
      <dsp:spPr>
        <a:xfrm>
          <a:off x="0" y="3123026"/>
          <a:ext cx="7608918" cy="769183"/>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t>Companies are required to appoint a data protection officer (DPO) to protect client data.</a:t>
          </a:r>
          <a:endParaRPr lang="en-US" sz="2400" kern="1200" dirty="0"/>
        </a:p>
      </dsp:txBody>
      <dsp:txXfrm>
        <a:off x="37548" y="3160574"/>
        <a:ext cx="7533822" cy="694087"/>
      </dsp:txXfrm>
    </dsp:sp>
    <dsp:sp modelId="{0AC8DD9A-9FFB-B64D-93B5-1DEBF2D7D49F}">
      <dsp:nvSpPr>
        <dsp:cNvPr id="0" name=""/>
        <dsp:cNvSpPr/>
      </dsp:nvSpPr>
      <dsp:spPr>
        <a:xfrm>
          <a:off x="0" y="3903685"/>
          <a:ext cx="7608918" cy="769183"/>
        </a:xfrm>
        <a:prstGeom prst="roundRect">
          <a:avLst/>
        </a:prstGeom>
        <a:gradFill rotWithShape="0">
          <a:gsLst>
            <a:gs pos="0">
              <a:schemeClr val="accent5">
                <a:hueOff val="-5632119"/>
                <a:satOff val="-14516"/>
                <a:lumOff val="-9804"/>
                <a:alphaOff val="0"/>
                <a:satMod val="103000"/>
                <a:lumMod val="102000"/>
                <a:tint val="94000"/>
              </a:schemeClr>
            </a:gs>
            <a:gs pos="50000">
              <a:schemeClr val="accent5">
                <a:hueOff val="-5632119"/>
                <a:satOff val="-14516"/>
                <a:lumOff val="-9804"/>
                <a:alphaOff val="0"/>
                <a:satMod val="110000"/>
                <a:lumMod val="100000"/>
                <a:shade val="100000"/>
              </a:schemeClr>
            </a:gs>
            <a:gs pos="100000">
              <a:schemeClr val="accent5">
                <a:hueOff val="-5632119"/>
                <a:satOff val="-14516"/>
                <a:lumOff val="-9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a:t>Any company that provides a service or product to residents of the EU is required to comply with the GDPR.</a:t>
          </a:r>
          <a:endParaRPr lang="en-US" sz="2400" kern="1200"/>
        </a:p>
      </dsp:txBody>
      <dsp:txXfrm>
        <a:off x="37548" y="3941233"/>
        <a:ext cx="7533822" cy="694087"/>
      </dsp:txXfrm>
    </dsp:sp>
    <dsp:sp modelId="{54BFC3B7-2E19-BB42-9097-28C965666E03}">
      <dsp:nvSpPr>
        <dsp:cNvPr id="0" name=""/>
        <dsp:cNvSpPr/>
      </dsp:nvSpPr>
      <dsp:spPr>
        <a:xfrm>
          <a:off x="0" y="4684343"/>
          <a:ext cx="7608918" cy="769183"/>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a:t>Companies that do not comply with the GDPR regulations will be subject to hefty fines.</a:t>
          </a:r>
          <a:endParaRPr lang="en-US" sz="2400" kern="1200"/>
        </a:p>
      </dsp:txBody>
      <dsp:txXfrm>
        <a:off x="37548" y="4721891"/>
        <a:ext cx="7533822" cy="694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A8B5B-8EEF-6140-9104-41BC9C8302D4}">
      <dsp:nvSpPr>
        <dsp:cNvPr id="0" name=""/>
        <dsp:cNvSpPr/>
      </dsp:nvSpPr>
      <dsp:spPr>
        <a:xfrm>
          <a:off x="0" y="294440"/>
          <a:ext cx="6666833" cy="11536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kern="1200"/>
            <a:t>Patient identity and social security number</a:t>
          </a:r>
          <a:endParaRPr lang="en-US" sz="2900" kern="1200"/>
        </a:p>
      </dsp:txBody>
      <dsp:txXfrm>
        <a:off x="56315" y="350755"/>
        <a:ext cx="6554203" cy="1040990"/>
      </dsp:txXfrm>
    </dsp:sp>
    <dsp:sp modelId="{E728AEFB-442B-C643-A6A7-F86649F214F2}">
      <dsp:nvSpPr>
        <dsp:cNvPr id="0" name=""/>
        <dsp:cNvSpPr/>
      </dsp:nvSpPr>
      <dsp:spPr>
        <a:xfrm>
          <a:off x="0" y="1531580"/>
          <a:ext cx="6666833" cy="115362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kern="1200"/>
            <a:t>Patient diagnosis and condition</a:t>
          </a:r>
          <a:endParaRPr lang="en-US" sz="2900" kern="1200"/>
        </a:p>
      </dsp:txBody>
      <dsp:txXfrm>
        <a:off x="56315" y="1587895"/>
        <a:ext cx="6554203" cy="1040990"/>
      </dsp:txXfrm>
    </dsp:sp>
    <dsp:sp modelId="{157AB36F-75DF-384A-8D56-3C8709C78445}">
      <dsp:nvSpPr>
        <dsp:cNvPr id="0" name=""/>
        <dsp:cNvSpPr/>
      </dsp:nvSpPr>
      <dsp:spPr>
        <a:xfrm>
          <a:off x="0" y="2768719"/>
          <a:ext cx="6666833" cy="115362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kern="1200"/>
            <a:t>Record of care or treatment provided to a patient</a:t>
          </a:r>
          <a:endParaRPr lang="en-US" sz="2900" kern="1200"/>
        </a:p>
      </dsp:txBody>
      <dsp:txXfrm>
        <a:off x="56315" y="2825034"/>
        <a:ext cx="6554203" cy="1040990"/>
      </dsp:txXfrm>
    </dsp:sp>
    <dsp:sp modelId="{7880EA85-73ED-E24C-8C53-59998E56D39F}">
      <dsp:nvSpPr>
        <dsp:cNvPr id="0" name=""/>
        <dsp:cNvSpPr/>
      </dsp:nvSpPr>
      <dsp:spPr>
        <a:xfrm>
          <a:off x="0" y="4005860"/>
          <a:ext cx="6666833" cy="11536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kern="1200"/>
            <a:t>Payment information that could potentially be used to identify the patient</a:t>
          </a:r>
          <a:endParaRPr lang="en-US" sz="2900" kern="1200"/>
        </a:p>
      </dsp:txBody>
      <dsp:txXfrm>
        <a:off x="56315" y="4062175"/>
        <a:ext cx="6554203" cy="10409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5F389-874B-3E4C-AF90-45A28786D1CC}">
      <dsp:nvSpPr>
        <dsp:cNvPr id="0" name=""/>
        <dsp:cNvSpPr/>
      </dsp:nvSpPr>
      <dsp:spPr>
        <a:xfrm>
          <a:off x="0" y="1459"/>
          <a:ext cx="6666833" cy="199805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1" kern="1200" dirty="0"/>
            <a:t>State-specific privacy Laws: </a:t>
          </a:r>
          <a:r>
            <a:rPr lang="en-US" sz="2000" kern="1200" dirty="0"/>
            <a:t>more states will follow California’s footsteps to pass privacy laws, with provisions that are similar to the CCPA, but with local implementations.</a:t>
          </a:r>
        </a:p>
      </dsp:txBody>
      <dsp:txXfrm>
        <a:off x="97537" y="98996"/>
        <a:ext cx="6471759" cy="1802978"/>
      </dsp:txXfrm>
    </dsp:sp>
    <dsp:sp modelId="{13A2E599-617D-2244-B22C-F026BBD28CB3}">
      <dsp:nvSpPr>
        <dsp:cNvPr id="0" name=""/>
        <dsp:cNvSpPr/>
      </dsp:nvSpPr>
      <dsp:spPr>
        <a:xfrm>
          <a:off x="0" y="2013701"/>
          <a:ext cx="6666833" cy="1998052"/>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1" kern="1200" dirty="0"/>
            <a:t>Voluntary Compliance with Privacy Laws:</a:t>
          </a:r>
          <a:r>
            <a:rPr lang="en-US" sz="2000" kern="1200" dirty="0"/>
            <a:t> businesses will likely opt for a more voluntary compliance framework. Large multinational companies will likely try to impose their Will and influence on lawmakers who review and assess privacy-related bills. Eventually, businesses will retrofit compliance requirements to gain competitive advantage.</a:t>
          </a:r>
        </a:p>
      </dsp:txBody>
      <dsp:txXfrm>
        <a:off x="97537" y="2111238"/>
        <a:ext cx="6471759" cy="1802978"/>
      </dsp:txXfrm>
    </dsp:sp>
    <dsp:sp modelId="{B7A1AF54-F577-6145-8AA7-2F4B692C98F5}">
      <dsp:nvSpPr>
        <dsp:cNvPr id="0" name=""/>
        <dsp:cNvSpPr/>
      </dsp:nvSpPr>
      <dsp:spPr>
        <a:xfrm>
          <a:off x="0" y="4025943"/>
          <a:ext cx="6666833" cy="1998052"/>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1" kern="1200"/>
            <a:t>Constitutional Challenges:</a:t>
          </a:r>
          <a:r>
            <a:rPr lang="en-US" sz="2000" kern="1200"/>
            <a:t> While some states may pass privacy laws, opponents will argue that these laws impose unnecessary burdens on interstate commerce and constitutional rights. Thus, the road to passing these laws will be filled with challenges requiring dynamic negotiations.</a:t>
          </a:r>
        </a:p>
      </dsp:txBody>
      <dsp:txXfrm>
        <a:off x="97537" y="4123480"/>
        <a:ext cx="6471759" cy="18029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9469B-0323-4740-9F0B-D7AF8C1FB8AC}">
      <dsp:nvSpPr>
        <dsp:cNvPr id="0" name=""/>
        <dsp:cNvSpPr/>
      </dsp:nvSpPr>
      <dsp:spPr>
        <a:xfrm>
          <a:off x="0" y="855499"/>
          <a:ext cx="6666833" cy="9324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65FA577-9211-8842-AE59-95E3CB7DB024}">
      <dsp:nvSpPr>
        <dsp:cNvPr id="0" name=""/>
        <dsp:cNvSpPr/>
      </dsp:nvSpPr>
      <dsp:spPr>
        <a:xfrm>
          <a:off x="333341" y="309379"/>
          <a:ext cx="4666783" cy="10922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644650">
            <a:lnSpc>
              <a:spcPct val="90000"/>
            </a:lnSpc>
            <a:spcBef>
              <a:spcPct val="0"/>
            </a:spcBef>
            <a:spcAft>
              <a:spcPct val="35000"/>
            </a:spcAft>
            <a:buNone/>
          </a:pPr>
          <a:r>
            <a:rPr lang="en-US" sz="3700" b="1" kern="1200"/>
            <a:t>SSAE 16 SOC 2 TYPE 2</a:t>
          </a:r>
          <a:endParaRPr lang="en-US" sz="3700" kern="1200"/>
        </a:p>
      </dsp:txBody>
      <dsp:txXfrm>
        <a:off x="386660" y="362698"/>
        <a:ext cx="4560145" cy="985602"/>
      </dsp:txXfrm>
    </dsp:sp>
    <dsp:sp modelId="{8D433185-8D3E-824B-AA30-96033165461E}">
      <dsp:nvSpPr>
        <dsp:cNvPr id="0" name=""/>
        <dsp:cNvSpPr/>
      </dsp:nvSpPr>
      <dsp:spPr>
        <a:xfrm>
          <a:off x="0" y="2533820"/>
          <a:ext cx="6666833" cy="932400"/>
        </a:xfrm>
        <a:prstGeom prst="rect">
          <a:avLst/>
        </a:prstGeom>
        <a:solidFill>
          <a:schemeClr val="lt1">
            <a:alpha val="90000"/>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dsp:spPr>
      <dsp:style>
        <a:lnRef idx="1">
          <a:scrgbClr r="0" g="0" b="0"/>
        </a:lnRef>
        <a:fillRef idx="1">
          <a:scrgbClr r="0" g="0" b="0"/>
        </a:fillRef>
        <a:effectRef idx="0">
          <a:scrgbClr r="0" g="0" b="0"/>
        </a:effectRef>
        <a:fontRef idx="minor"/>
      </dsp:style>
    </dsp:sp>
    <dsp:sp modelId="{C601BB57-6F23-3446-8F6E-F978B4EA402B}">
      <dsp:nvSpPr>
        <dsp:cNvPr id="0" name=""/>
        <dsp:cNvSpPr/>
      </dsp:nvSpPr>
      <dsp:spPr>
        <a:xfrm>
          <a:off x="333341" y="1987700"/>
          <a:ext cx="4666783" cy="109224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644650">
            <a:lnSpc>
              <a:spcPct val="90000"/>
            </a:lnSpc>
            <a:spcBef>
              <a:spcPct val="0"/>
            </a:spcBef>
            <a:spcAft>
              <a:spcPct val="35000"/>
            </a:spcAft>
            <a:buNone/>
          </a:pPr>
          <a:r>
            <a:rPr lang="en-US" sz="3700" b="1" kern="1200"/>
            <a:t>HIPAA COMPLIANCE</a:t>
          </a:r>
          <a:endParaRPr lang="en-US" sz="3700" kern="1200"/>
        </a:p>
      </dsp:txBody>
      <dsp:txXfrm>
        <a:off x="386660" y="2041019"/>
        <a:ext cx="4560145" cy="985602"/>
      </dsp:txXfrm>
    </dsp:sp>
    <dsp:sp modelId="{FFBE4FD6-67F2-C146-A07A-E7794E9A3874}">
      <dsp:nvSpPr>
        <dsp:cNvPr id="0" name=""/>
        <dsp:cNvSpPr/>
      </dsp:nvSpPr>
      <dsp:spPr>
        <a:xfrm>
          <a:off x="0" y="4212140"/>
          <a:ext cx="6666833" cy="932400"/>
        </a:xfrm>
        <a:prstGeom prst="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sp>
    <dsp:sp modelId="{ABFCF959-0127-074D-B906-0ACE03C96A22}">
      <dsp:nvSpPr>
        <dsp:cNvPr id="0" name=""/>
        <dsp:cNvSpPr/>
      </dsp:nvSpPr>
      <dsp:spPr>
        <a:xfrm>
          <a:off x="333341" y="3666020"/>
          <a:ext cx="4666783" cy="109224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644650">
            <a:lnSpc>
              <a:spcPct val="90000"/>
            </a:lnSpc>
            <a:spcBef>
              <a:spcPct val="0"/>
            </a:spcBef>
            <a:spcAft>
              <a:spcPct val="35000"/>
            </a:spcAft>
            <a:buNone/>
          </a:pPr>
          <a:r>
            <a:rPr lang="en-US" sz="3700" b="1" kern="1200"/>
            <a:t>PCI COMPLIANCE</a:t>
          </a:r>
          <a:endParaRPr lang="en-US" sz="3700" kern="1200"/>
        </a:p>
      </dsp:txBody>
      <dsp:txXfrm>
        <a:off x="386660" y="3719339"/>
        <a:ext cx="4560145" cy="9856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46A08-D61A-C341-8AD6-0BD6CEF1D6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403B2C-06DE-6543-B547-AAB43D3E56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F99612-4740-864F-B172-2D85FD4C90C4}"/>
              </a:ext>
            </a:extLst>
          </p:cNvPr>
          <p:cNvSpPr>
            <a:spLocks noGrp="1"/>
          </p:cNvSpPr>
          <p:nvPr>
            <p:ph type="dt" sz="half" idx="10"/>
          </p:nvPr>
        </p:nvSpPr>
        <p:spPr/>
        <p:txBody>
          <a:bodyPr/>
          <a:lstStyle/>
          <a:p>
            <a:fld id="{9327333C-C66F-8448-BEB0-C49AE84930F1}" type="datetimeFigureOut">
              <a:rPr lang="en-US" smtClean="0"/>
              <a:t>7/28/21</a:t>
            </a:fld>
            <a:endParaRPr lang="en-US"/>
          </a:p>
        </p:txBody>
      </p:sp>
      <p:sp>
        <p:nvSpPr>
          <p:cNvPr id="5" name="Footer Placeholder 4">
            <a:extLst>
              <a:ext uri="{FF2B5EF4-FFF2-40B4-BE49-F238E27FC236}">
                <a16:creationId xmlns:a16="http://schemas.microsoft.com/office/drawing/2014/main" id="{37DF0C57-1942-0349-8FBB-C2E18D1BD3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14D59-ED45-754D-8FE1-B02D98CA561C}"/>
              </a:ext>
            </a:extLst>
          </p:cNvPr>
          <p:cNvSpPr>
            <a:spLocks noGrp="1"/>
          </p:cNvSpPr>
          <p:nvPr>
            <p:ph type="sldNum" sz="quarter" idx="12"/>
          </p:nvPr>
        </p:nvSpPr>
        <p:spPr/>
        <p:txBody>
          <a:bodyPr/>
          <a:lstStyle/>
          <a:p>
            <a:fld id="{7B2125BD-AA93-B34E-BE21-35128EBAE086}" type="slidenum">
              <a:rPr lang="en-US" smtClean="0"/>
              <a:t>‹#›</a:t>
            </a:fld>
            <a:endParaRPr lang="en-US"/>
          </a:p>
        </p:txBody>
      </p:sp>
    </p:spTree>
    <p:extLst>
      <p:ext uri="{BB962C8B-B14F-4D97-AF65-F5344CB8AC3E}">
        <p14:creationId xmlns:p14="http://schemas.microsoft.com/office/powerpoint/2010/main" val="2692554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6ED6D-ECA8-654E-A413-DB3B24F21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5899DF-A489-B04B-A06F-5E69D803DD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05B92B-CD8B-6644-A5A7-64B96BB1E593}"/>
              </a:ext>
            </a:extLst>
          </p:cNvPr>
          <p:cNvSpPr>
            <a:spLocks noGrp="1"/>
          </p:cNvSpPr>
          <p:nvPr>
            <p:ph type="dt" sz="half" idx="10"/>
          </p:nvPr>
        </p:nvSpPr>
        <p:spPr/>
        <p:txBody>
          <a:bodyPr/>
          <a:lstStyle/>
          <a:p>
            <a:fld id="{9327333C-C66F-8448-BEB0-C49AE84930F1}" type="datetimeFigureOut">
              <a:rPr lang="en-US" smtClean="0"/>
              <a:t>7/28/21</a:t>
            </a:fld>
            <a:endParaRPr lang="en-US"/>
          </a:p>
        </p:txBody>
      </p:sp>
      <p:sp>
        <p:nvSpPr>
          <p:cNvPr id="5" name="Footer Placeholder 4">
            <a:extLst>
              <a:ext uri="{FF2B5EF4-FFF2-40B4-BE49-F238E27FC236}">
                <a16:creationId xmlns:a16="http://schemas.microsoft.com/office/drawing/2014/main" id="{D2CAC121-4D56-1944-8AC2-8C5F9DB61B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3AC179-5E0A-5B43-97FF-CE816C6F6601}"/>
              </a:ext>
            </a:extLst>
          </p:cNvPr>
          <p:cNvSpPr>
            <a:spLocks noGrp="1"/>
          </p:cNvSpPr>
          <p:nvPr>
            <p:ph type="sldNum" sz="quarter" idx="12"/>
          </p:nvPr>
        </p:nvSpPr>
        <p:spPr/>
        <p:txBody>
          <a:bodyPr/>
          <a:lstStyle/>
          <a:p>
            <a:fld id="{7B2125BD-AA93-B34E-BE21-35128EBAE086}" type="slidenum">
              <a:rPr lang="en-US" smtClean="0"/>
              <a:t>‹#›</a:t>
            </a:fld>
            <a:endParaRPr lang="en-US"/>
          </a:p>
        </p:txBody>
      </p:sp>
    </p:spTree>
    <p:extLst>
      <p:ext uri="{BB962C8B-B14F-4D97-AF65-F5344CB8AC3E}">
        <p14:creationId xmlns:p14="http://schemas.microsoft.com/office/powerpoint/2010/main" val="771188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FCB97D-5A78-4C46-B966-89AB924EDF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104A8E-737B-F746-AA30-E03D763040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0816ED-D058-8748-83B2-9633F72B5DAE}"/>
              </a:ext>
            </a:extLst>
          </p:cNvPr>
          <p:cNvSpPr>
            <a:spLocks noGrp="1"/>
          </p:cNvSpPr>
          <p:nvPr>
            <p:ph type="dt" sz="half" idx="10"/>
          </p:nvPr>
        </p:nvSpPr>
        <p:spPr/>
        <p:txBody>
          <a:bodyPr/>
          <a:lstStyle/>
          <a:p>
            <a:fld id="{9327333C-C66F-8448-BEB0-C49AE84930F1}" type="datetimeFigureOut">
              <a:rPr lang="en-US" smtClean="0"/>
              <a:t>7/28/21</a:t>
            </a:fld>
            <a:endParaRPr lang="en-US"/>
          </a:p>
        </p:txBody>
      </p:sp>
      <p:sp>
        <p:nvSpPr>
          <p:cNvPr id="5" name="Footer Placeholder 4">
            <a:extLst>
              <a:ext uri="{FF2B5EF4-FFF2-40B4-BE49-F238E27FC236}">
                <a16:creationId xmlns:a16="http://schemas.microsoft.com/office/drawing/2014/main" id="{FA2479C7-0F7D-FB46-B9D7-84342DFE0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CB7C1-5F8C-CC44-AED2-6660C30E728D}"/>
              </a:ext>
            </a:extLst>
          </p:cNvPr>
          <p:cNvSpPr>
            <a:spLocks noGrp="1"/>
          </p:cNvSpPr>
          <p:nvPr>
            <p:ph type="sldNum" sz="quarter" idx="12"/>
          </p:nvPr>
        </p:nvSpPr>
        <p:spPr/>
        <p:txBody>
          <a:bodyPr/>
          <a:lstStyle/>
          <a:p>
            <a:fld id="{7B2125BD-AA93-B34E-BE21-35128EBAE086}" type="slidenum">
              <a:rPr lang="en-US" smtClean="0"/>
              <a:t>‹#›</a:t>
            </a:fld>
            <a:endParaRPr lang="en-US"/>
          </a:p>
        </p:txBody>
      </p:sp>
    </p:spTree>
    <p:extLst>
      <p:ext uri="{BB962C8B-B14F-4D97-AF65-F5344CB8AC3E}">
        <p14:creationId xmlns:p14="http://schemas.microsoft.com/office/powerpoint/2010/main" val="3888085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075A8-5B22-814B-94A2-3536E39325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44FCC2-AF4D-5449-83F5-597C91D3F8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93EDE-9AF3-FD43-8A01-54864CA3F02F}"/>
              </a:ext>
            </a:extLst>
          </p:cNvPr>
          <p:cNvSpPr>
            <a:spLocks noGrp="1"/>
          </p:cNvSpPr>
          <p:nvPr>
            <p:ph type="dt" sz="half" idx="10"/>
          </p:nvPr>
        </p:nvSpPr>
        <p:spPr/>
        <p:txBody>
          <a:bodyPr/>
          <a:lstStyle/>
          <a:p>
            <a:fld id="{9327333C-C66F-8448-BEB0-C49AE84930F1}" type="datetimeFigureOut">
              <a:rPr lang="en-US" smtClean="0"/>
              <a:t>7/28/21</a:t>
            </a:fld>
            <a:endParaRPr lang="en-US"/>
          </a:p>
        </p:txBody>
      </p:sp>
      <p:sp>
        <p:nvSpPr>
          <p:cNvPr id="5" name="Footer Placeholder 4">
            <a:extLst>
              <a:ext uri="{FF2B5EF4-FFF2-40B4-BE49-F238E27FC236}">
                <a16:creationId xmlns:a16="http://schemas.microsoft.com/office/drawing/2014/main" id="{4E4E5CD9-1123-0340-9D36-4A90A5EC2B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F2E74D-AD85-914A-814A-0BCFFBEE533F}"/>
              </a:ext>
            </a:extLst>
          </p:cNvPr>
          <p:cNvSpPr>
            <a:spLocks noGrp="1"/>
          </p:cNvSpPr>
          <p:nvPr>
            <p:ph type="sldNum" sz="quarter" idx="12"/>
          </p:nvPr>
        </p:nvSpPr>
        <p:spPr/>
        <p:txBody>
          <a:bodyPr/>
          <a:lstStyle/>
          <a:p>
            <a:fld id="{7B2125BD-AA93-B34E-BE21-35128EBAE086}" type="slidenum">
              <a:rPr lang="en-US" smtClean="0"/>
              <a:t>‹#›</a:t>
            </a:fld>
            <a:endParaRPr lang="en-US"/>
          </a:p>
        </p:txBody>
      </p:sp>
    </p:spTree>
    <p:extLst>
      <p:ext uri="{BB962C8B-B14F-4D97-AF65-F5344CB8AC3E}">
        <p14:creationId xmlns:p14="http://schemas.microsoft.com/office/powerpoint/2010/main" val="3074384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C326A-24B2-444A-A561-11DD1A2F4E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4AEC14-EB7B-6A40-AC57-E5D7720EA5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4725E7-F6C9-6546-B18D-7ABC4080DEFD}"/>
              </a:ext>
            </a:extLst>
          </p:cNvPr>
          <p:cNvSpPr>
            <a:spLocks noGrp="1"/>
          </p:cNvSpPr>
          <p:nvPr>
            <p:ph type="dt" sz="half" idx="10"/>
          </p:nvPr>
        </p:nvSpPr>
        <p:spPr/>
        <p:txBody>
          <a:bodyPr/>
          <a:lstStyle/>
          <a:p>
            <a:fld id="{9327333C-C66F-8448-BEB0-C49AE84930F1}" type="datetimeFigureOut">
              <a:rPr lang="en-US" smtClean="0"/>
              <a:t>7/28/21</a:t>
            </a:fld>
            <a:endParaRPr lang="en-US"/>
          </a:p>
        </p:txBody>
      </p:sp>
      <p:sp>
        <p:nvSpPr>
          <p:cNvPr id="5" name="Footer Placeholder 4">
            <a:extLst>
              <a:ext uri="{FF2B5EF4-FFF2-40B4-BE49-F238E27FC236}">
                <a16:creationId xmlns:a16="http://schemas.microsoft.com/office/drawing/2014/main" id="{0558A32D-FECA-8C4A-9267-DF98A8FC60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112DD4-FFC6-8D43-8465-3A9B46A1F3E2}"/>
              </a:ext>
            </a:extLst>
          </p:cNvPr>
          <p:cNvSpPr>
            <a:spLocks noGrp="1"/>
          </p:cNvSpPr>
          <p:nvPr>
            <p:ph type="sldNum" sz="quarter" idx="12"/>
          </p:nvPr>
        </p:nvSpPr>
        <p:spPr/>
        <p:txBody>
          <a:bodyPr/>
          <a:lstStyle/>
          <a:p>
            <a:fld id="{7B2125BD-AA93-B34E-BE21-35128EBAE086}" type="slidenum">
              <a:rPr lang="en-US" smtClean="0"/>
              <a:t>‹#›</a:t>
            </a:fld>
            <a:endParaRPr lang="en-US"/>
          </a:p>
        </p:txBody>
      </p:sp>
    </p:spTree>
    <p:extLst>
      <p:ext uri="{BB962C8B-B14F-4D97-AF65-F5344CB8AC3E}">
        <p14:creationId xmlns:p14="http://schemas.microsoft.com/office/powerpoint/2010/main" val="418186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DEABB-8AC6-C241-AC0C-FF17351A5A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63B649-D546-D441-8619-1547CC6909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F698D2-6A17-AA40-8C17-D2EBBD3CA4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3A0DC8-7320-8B42-837E-19391A36B7BD}"/>
              </a:ext>
            </a:extLst>
          </p:cNvPr>
          <p:cNvSpPr>
            <a:spLocks noGrp="1"/>
          </p:cNvSpPr>
          <p:nvPr>
            <p:ph type="dt" sz="half" idx="10"/>
          </p:nvPr>
        </p:nvSpPr>
        <p:spPr/>
        <p:txBody>
          <a:bodyPr/>
          <a:lstStyle/>
          <a:p>
            <a:fld id="{9327333C-C66F-8448-BEB0-C49AE84930F1}" type="datetimeFigureOut">
              <a:rPr lang="en-US" smtClean="0"/>
              <a:t>7/28/21</a:t>
            </a:fld>
            <a:endParaRPr lang="en-US"/>
          </a:p>
        </p:txBody>
      </p:sp>
      <p:sp>
        <p:nvSpPr>
          <p:cNvPr id="6" name="Footer Placeholder 5">
            <a:extLst>
              <a:ext uri="{FF2B5EF4-FFF2-40B4-BE49-F238E27FC236}">
                <a16:creationId xmlns:a16="http://schemas.microsoft.com/office/drawing/2014/main" id="{0E278BBC-21ED-244A-9B86-453249AC7C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5006A4-AE82-8043-9972-E6C453231E91}"/>
              </a:ext>
            </a:extLst>
          </p:cNvPr>
          <p:cNvSpPr>
            <a:spLocks noGrp="1"/>
          </p:cNvSpPr>
          <p:nvPr>
            <p:ph type="sldNum" sz="quarter" idx="12"/>
          </p:nvPr>
        </p:nvSpPr>
        <p:spPr/>
        <p:txBody>
          <a:bodyPr/>
          <a:lstStyle/>
          <a:p>
            <a:fld id="{7B2125BD-AA93-B34E-BE21-35128EBAE086}" type="slidenum">
              <a:rPr lang="en-US" smtClean="0"/>
              <a:t>‹#›</a:t>
            </a:fld>
            <a:endParaRPr lang="en-US"/>
          </a:p>
        </p:txBody>
      </p:sp>
    </p:spTree>
    <p:extLst>
      <p:ext uri="{BB962C8B-B14F-4D97-AF65-F5344CB8AC3E}">
        <p14:creationId xmlns:p14="http://schemas.microsoft.com/office/powerpoint/2010/main" val="2578683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CDD73-2AE1-E648-B251-C0A4F9EDD7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8A8DF9-3CFA-C348-8392-60574C108C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46AE07-179C-F44B-8D2B-FEDB28F4AA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457E8E-D9F1-C043-91EE-0B37C63268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B7D6AD-5C7B-FA44-9E20-5585631D32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C5CE9C-C9C9-3845-AFCF-5213FBB05DFC}"/>
              </a:ext>
            </a:extLst>
          </p:cNvPr>
          <p:cNvSpPr>
            <a:spLocks noGrp="1"/>
          </p:cNvSpPr>
          <p:nvPr>
            <p:ph type="dt" sz="half" idx="10"/>
          </p:nvPr>
        </p:nvSpPr>
        <p:spPr/>
        <p:txBody>
          <a:bodyPr/>
          <a:lstStyle/>
          <a:p>
            <a:fld id="{9327333C-C66F-8448-BEB0-C49AE84930F1}" type="datetimeFigureOut">
              <a:rPr lang="en-US" smtClean="0"/>
              <a:t>7/28/21</a:t>
            </a:fld>
            <a:endParaRPr lang="en-US"/>
          </a:p>
        </p:txBody>
      </p:sp>
      <p:sp>
        <p:nvSpPr>
          <p:cNvPr id="8" name="Footer Placeholder 7">
            <a:extLst>
              <a:ext uri="{FF2B5EF4-FFF2-40B4-BE49-F238E27FC236}">
                <a16:creationId xmlns:a16="http://schemas.microsoft.com/office/drawing/2014/main" id="{B8211C93-ACBA-B140-B5D2-2E05AFE1F1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DB803C-2353-574C-A410-AF5823B1D069}"/>
              </a:ext>
            </a:extLst>
          </p:cNvPr>
          <p:cNvSpPr>
            <a:spLocks noGrp="1"/>
          </p:cNvSpPr>
          <p:nvPr>
            <p:ph type="sldNum" sz="quarter" idx="12"/>
          </p:nvPr>
        </p:nvSpPr>
        <p:spPr/>
        <p:txBody>
          <a:bodyPr/>
          <a:lstStyle/>
          <a:p>
            <a:fld id="{7B2125BD-AA93-B34E-BE21-35128EBAE086}" type="slidenum">
              <a:rPr lang="en-US" smtClean="0"/>
              <a:t>‹#›</a:t>
            </a:fld>
            <a:endParaRPr lang="en-US"/>
          </a:p>
        </p:txBody>
      </p:sp>
    </p:spTree>
    <p:extLst>
      <p:ext uri="{BB962C8B-B14F-4D97-AF65-F5344CB8AC3E}">
        <p14:creationId xmlns:p14="http://schemas.microsoft.com/office/powerpoint/2010/main" val="1253797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8E0EF-4E5B-0A43-A4A0-49F2ADE3ED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70A79D-5455-C54E-ABD9-56AF7A0B8726}"/>
              </a:ext>
            </a:extLst>
          </p:cNvPr>
          <p:cNvSpPr>
            <a:spLocks noGrp="1"/>
          </p:cNvSpPr>
          <p:nvPr>
            <p:ph type="dt" sz="half" idx="10"/>
          </p:nvPr>
        </p:nvSpPr>
        <p:spPr/>
        <p:txBody>
          <a:bodyPr/>
          <a:lstStyle/>
          <a:p>
            <a:fld id="{9327333C-C66F-8448-BEB0-C49AE84930F1}" type="datetimeFigureOut">
              <a:rPr lang="en-US" smtClean="0"/>
              <a:t>7/28/21</a:t>
            </a:fld>
            <a:endParaRPr lang="en-US"/>
          </a:p>
        </p:txBody>
      </p:sp>
      <p:sp>
        <p:nvSpPr>
          <p:cNvPr id="4" name="Footer Placeholder 3">
            <a:extLst>
              <a:ext uri="{FF2B5EF4-FFF2-40B4-BE49-F238E27FC236}">
                <a16:creationId xmlns:a16="http://schemas.microsoft.com/office/drawing/2014/main" id="{A9E14D1A-95A5-8147-9957-0D5F4B6B59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B697EA-16E5-C848-A195-F5D2AA8057BE}"/>
              </a:ext>
            </a:extLst>
          </p:cNvPr>
          <p:cNvSpPr>
            <a:spLocks noGrp="1"/>
          </p:cNvSpPr>
          <p:nvPr>
            <p:ph type="sldNum" sz="quarter" idx="12"/>
          </p:nvPr>
        </p:nvSpPr>
        <p:spPr/>
        <p:txBody>
          <a:bodyPr/>
          <a:lstStyle/>
          <a:p>
            <a:fld id="{7B2125BD-AA93-B34E-BE21-35128EBAE086}" type="slidenum">
              <a:rPr lang="en-US" smtClean="0"/>
              <a:t>‹#›</a:t>
            </a:fld>
            <a:endParaRPr lang="en-US"/>
          </a:p>
        </p:txBody>
      </p:sp>
    </p:spTree>
    <p:extLst>
      <p:ext uri="{BB962C8B-B14F-4D97-AF65-F5344CB8AC3E}">
        <p14:creationId xmlns:p14="http://schemas.microsoft.com/office/powerpoint/2010/main" val="3596947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7DDCA1-F2E4-7F4B-AEBF-5957E62C9D4E}"/>
              </a:ext>
            </a:extLst>
          </p:cNvPr>
          <p:cNvSpPr>
            <a:spLocks noGrp="1"/>
          </p:cNvSpPr>
          <p:nvPr>
            <p:ph type="dt" sz="half" idx="10"/>
          </p:nvPr>
        </p:nvSpPr>
        <p:spPr/>
        <p:txBody>
          <a:bodyPr/>
          <a:lstStyle/>
          <a:p>
            <a:fld id="{9327333C-C66F-8448-BEB0-C49AE84930F1}" type="datetimeFigureOut">
              <a:rPr lang="en-US" smtClean="0"/>
              <a:t>7/28/21</a:t>
            </a:fld>
            <a:endParaRPr lang="en-US"/>
          </a:p>
        </p:txBody>
      </p:sp>
      <p:sp>
        <p:nvSpPr>
          <p:cNvPr id="3" name="Footer Placeholder 2">
            <a:extLst>
              <a:ext uri="{FF2B5EF4-FFF2-40B4-BE49-F238E27FC236}">
                <a16:creationId xmlns:a16="http://schemas.microsoft.com/office/drawing/2014/main" id="{2A818D6E-16DE-ED49-A6BC-A2EBC03E3C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ADF638-08FC-7343-9552-8CF14A1420FF}"/>
              </a:ext>
            </a:extLst>
          </p:cNvPr>
          <p:cNvSpPr>
            <a:spLocks noGrp="1"/>
          </p:cNvSpPr>
          <p:nvPr>
            <p:ph type="sldNum" sz="quarter" idx="12"/>
          </p:nvPr>
        </p:nvSpPr>
        <p:spPr/>
        <p:txBody>
          <a:bodyPr/>
          <a:lstStyle/>
          <a:p>
            <a:fld id="{7B2125BD-AA93-B34E-BE21-35128EBAE086}" type="slidenum">
              <a:rPr lang="en-US" smtClean="0"/>
              <a:t>‹#›</a:t>
            </a:fld>
            <a:endParaRPr lang="en-US"/>
          </a:p>
        </p:txBody>
      </p:sp>
    </p:spTree>
    <p:extLst>
      <p:ext uri="{BB962C8B-B14F-4D97-AF65-F5344CB8AC3E}">
        <p14:creationId xmlns:p14="http://schemas.microsoft.com/office/powerpoint/2010/main" val="4289630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D4D50-ED20-8540-81FC-922947C4ED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90A272-406B-934B-B11F-503DA57338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1A12B5-EE45-0443-AFE2-4F435C8DEA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B3525F-15BC-F14B-9422-F20090A52805}"/>
              </a:ext>
            </a:extLst>
          </p:cNvPr>
          <p:cNvSpPr>
            <a:spLocks noGrp="1"/>
          </p:cNvSpPr>
          <p:nvPr>
            <p:ph type="dt" sz="half" idx="10"/>
          </p:nvPr>
        </p:nvSpPr>
        <p:spPr/>
        <p:txBody>
          <a:bodyPr/>
          <a:lstStyle/>
          <a:p>
            <a:fld id="{9327333C-C66F-8448-BEB0-C49AE84930F1}" type="datetimeFigureOut">
              <a:rPr lang="en-US" smtClean="0"/>
              <a:t>7/28/21</a:t>
            </a:fld>
            <a:endParaRPr lang="en-US"/>
          </a:p>
        </p:txBody>
      </p:sp>
      <p:sp>
        <p:nvSpPr>
          <p:cNvPr id="6" name="Footer Placeholder 5">
            <a:extLst>
              <a:ext uri="{FF2B5EF4-FFF2-40B4-BE49-F238E27FC236}">
                <a16:creationId xmlns:a16="http://schemas.microsoft.com/office/drawing/2014/main" id="{7D80E773-CC8C-D944-B3A0-01EE834921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84AEBA-C890-9B4B-B860-DF8903C9E0B8}"/>
              </a:ext>
            </a:extLst>
          </p:cNvPr>
          <p:cNvSpPr>
            <a:spLocks noGrp="1"/>
          </p:cNvSpPr>
          <p:nvPr>
            <p:ph type="sldNum" sz="quarter" idx="12"/>
          </p:nvPr>
        </p:nvSpPr>
        <p:spPr/>
        <p:txBody>
          <a:bodyPr/>
          <a:lstStyle/>
          <a:p>
            <a:fld id="{7B2125BD-AA93-B34E-BE21-35128EBAE086}" type="slidenum">
              <a:rPr lang="en-US" smtClean="0"/>
              <a:t>‹#›</a:t>
            </a:fld>
            <a:endParaRPr lang="en-US"/>
          </a:p>
        </p:txBody>
      </p:sp>
    </p:spTree>
    <p:extLst>
      <p:ext uri="{BB962C8B-B14F-4D97-AF65-F5344CB8AC3E}">
        <p14:creationId xmlns:p14="http://schemas.microsoft.com/office/powerpoint/2010/main" val="585257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94AED-E475-A949-A4E5-467D639A81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A3C2D2-E2C5-6846-A2EE-1BAF50D269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B8C616-B9DD-8B4B-A344-993BAD2AC7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8C41B5-8744-B34C-B6F0-CFFD7C124DAE}"/>
              </a:ext>
            </a:extLst>
          </p:cNvPr>
          <p:cNvSpPr>
            <a:spLocks noGrp="1"/>
          </p:cNvSpPr>
          <p:nvPr>
            <p:ph type="dt" sz="half" idx="10"/>
          </p:nvPr>
        </p:nvSpPr>
        <p:spPr/>
        <p:txBody>
          <a:bodyPr/>
          <a:lstStyle/>
          <a:p>
            <a:fld id="{9327333C-C66F-8448-BEB0-C49AE84930F1}" type="datetimeFigureOut">
              <a:rPr lang="en-US" smtClean="0"/>
              <a:t>7/28/21</a:t>
            </a:fld>
            <a:endParaRPr lang="en-US"/>
          </a:p>
        </p:txBody>
      </p:sp>
      <p:sp>
        <p:nvSpPr>
          <p:cNvPr id="6" name="Footer Placeholder 5">
            <a:extLst>
              <a:ext uri="{FF2B5EF4-FFF2-40B4-BE49-F238E27FC236}">
                <a16:creationId xmlns:a16="http://schemas.microsoft.com/office/drawing/2014/main" id="{7F662A08-D97D-D141-8F0F-A674681E84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6BFCBF-BFBC-6E4D-8F75-28B578F7CFDA}"/>
              </a:ext>
            </a:extLst>
          </p:cNvPr>
          <p:cNvSpPr>
            <a:spLocks noGrp="1"/>
          </p:cNvSpPr>
          <p:nvPr>
            <p:ph type="sldNum" sz="quarter" idx="12"/>
          </p:nvPr>
        </p:nvSpPr>
        <p:spPr/>
        <p:txBody>
          <a:bodyPr/>
          <a:lstStyle/>
          <a:p>
            <a:fld id="{7B2125BD-AA93-B34E-BE21-35128EBAE086}" type="slidenum">
              <a:rPr lang="en-US" smtClean="0"/>
              <a:t>‹#›</a:t>
            </a:fld>
            <a:endParaRPr lang="en-US"/>
          </a:p>
        </p:txBody>
      </p:sp>
    </p:spTree>
    <p:extLst>
      <p:ext uri="{BB962C8B-B14F-4D97-AF65-F5344CB8AC3E}">
        <p14:creationId xmlns:p14="http://schemas.microsoft.com/office/powerpoint/2010/main" val="1412343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A4066-406A-DF41-88FD-FFD1C41CEE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DCAEDC-346B-EF4F-AB3E-129B29B962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F63BF4-5302-4C41-99EA-52FA2AE59B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27333C-C66F-8448-BEB0-C49AE84930F1}" type="datetimeFigureOut">
              <a:rPr lang="en-US" smtClean="0"/>
              <a:t>7/28/21</a:t>
            </a:fld>
            <a:endParaRPr lang="en-US"/>
          </a:p>
        </p:txBody>
      </p:sp>
      <p:sp>
        <p:nvSpPr>
          <p:cNvPr id="5" name="Footer Placeholder 4">
            <a:extLst>
              <a:ext uri="{FF2B5EF4-FFF2-40B4-BE49-F238E27FC236}">
                <a16:creationId xmlns:a16="http://schemas.microsoft.com/office/drawing/2014/main" id="{FFD70B76-319A-1945-9128-3BEE911C5B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6F0E68-BC4B-284F-BF89-2D26196428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125BD-AA93-B34E-BE21-35128EBAE086}" type="slidenum">
              <a:rPr lang="en-US" smtClean="0"/>
              <a:t>‹#›</a:t>
            </a:fld>
            <a:endParaRPr lang="en-US"/>
          </a:p>
        </p:txBody>
      </p:sp>
    </p:spTree>
    <p:extLst>
      <p:ext uri="{BB962C8B-B14F-4D97-AF65-F5344CB8AC3E}">
        <p14:creationId xmlns:p14="http://schemas.microsoft.com/office/powerpoint/2010/main" val="3483043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JLennerz@partners.or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24A863-482B-E14B-9D7C-2D5B18DDC4C0}"/>
              </a:ext>
            </a:extLst>
          </p:cNvPr>
          <p:cNvSpPr>
            <a:spLocks noGrp="1"/>
          </p:cNvSpPr>
          <p:nvPr>
            <p:ph type="ctrTitle"/>
          </p:nvPr>
        </p:nvSpPr>
        <p:spPr>
          <a:xfrm>
            <a:off x="660041" y="2767106"/>
            <a:ext cx="2880828" cy="3071906"/>
          </a:xfrm>
        </p:spPr>
        <p:txBody>
          <a:bodyPr anchor="t">
            <a:normAutofit/>
          </a:bodyPr>
          <a:lstStyle/>
          <a:p>
            <a:pPr algn="l"/>
            <a:r>
              <a:rPr lang="en-US" sz="4000">
                <a:solidFill>
                  <a:srgbClr val="FFFFFF"/>
                </a:solidFill>
              </a:rPr>
              <a:t>GDPR vs. HIPAA</a:t>
            </a:r>
          </a:p>
        </p:txBody>
      </p:sp>
      <p:sp>
        <p:nvSpPr>
          <p:cNvPr id="3" name="Subtitle 2">
            <a:extLst>
              <a:ext uri="{FF2B5EF4-FFF2-40B4-BE49-F238E27FC236}">
                <a16:creationId xmlns:a16="http://schemas.microsoft.com/office/drawing/2014/main" id="{A70A7A04-45EC-1947-A257-1B1EC5AB27C3}"/>
              </a:ext>
            </a:extLst>
          </p:cNvPr>
          <p:cNvSpPr>
            <a:spLocks noGrp="1"/>
          </p:cNvSpPr>
          <p:nvPr>
            <p:ph type="subTitle" idx="1"/>
          </p:nvPr>
        </p:nvSpPr>
        <p:spPr>
          <a:xfrm>
            <a:off x="660041" y="3878717"/>
            <a:ext cx="2919738" cy="1494117"/>
          </a:xfrm>
        </p:spPr>
        <p:txBody>
          <a:bodyPr anchor="b">
            <a:normAutofit/>
          </a:bodyPr>
          <a:lstStyle/>
          <a:p>
            <a:pPr algn="l"/>
            <a:r>
              <a:rPr lang="en-US" sz="2000" dirty="0">
                <a:solidFill>
                  <a:srgbClr val="FFFFFF"/>
                </a:solidFill>
              </a:rPr>
              <a:t>Joe Lennerz MD PhD</a:t>
            </a:r>
          </a:p>
          <a:p>
            <a:pPr algn="l"/>
            <a:r>
              <a:rPr lang="en-US" sz="2000" dirty="0">
                <a:solidFill>
                  <a:srgbClr val="FFFFFF"/>
                </a:solidFill>
              </a:rPr>
              <a:t>Massachusetts General Hospital</a:t>
            </a:r>
          </a:p>
        </p:txBody>
      </p:sp>
      <p:pic>
        <p:nvPicPr>
          <p:cNvPr id="6" name="Picture 5" descr="Logo&#10;&#10;Description automatically generated">
            <a:extLst>
              <a:ext uri="{FF2B5EF4-FFF2-40B4-BE49-F238E27FC236}">
                <a16:creationId xmlns:a16="http://schemas.microsoft.com/office/drawing/2014/main" id="{EDB6BADB-CBD6-004B-AF40-FB41C4F63A38}"/>
              </a:ext>
            </a:extLst>
          </p:cNvPr>
          <p:cNvPicPr>
            <a:picLocks noChangeAspect="1"/>
          </p:cNvPicPr>
          <p:nvPr/>
        </p:nvPicPr>
        <p:blipFill>
          <a:blip r:embed="rId2"/>
          <a:stretch>
            <a:fillRect/>
          </a:stretch>
        </p:blipFill>
        <p:spPr>
          <a:xfrm>
            <a:off x="4502428" y="1730950"/>
            <a:ext cx="7225748" cy="3396099"/>
          </a:xfrm>
          <a:prstGeom prst="rect">
            <a:avLst/>
          </a:prstGeom>
        </p:spPr>
      </p:pic>
    </p:spTree>
    <p:extLst>
      <p:ext uri="{BB962C8B-B14F-4D97-AF65-F5344CB8AC3E}">
        <p14:creationId xmlns:p14="http://schemas.microsoft.com/office/powerpoint/2010/main" val="2329592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F9D8E-21C0-1846-9B5E-4E3E013DE353}"/>
              </a:ext>
            </a:extLst>
          </p:cNvPr>
          <p:cNvSpPr>
            <a:spLocks noGrp="1"/>
          </p:cNvSpPr>
          <p:nvPr>
            <p:ph type="title"/>
          </p:nvPr>
        </p:nvSpPr>
        <p:spPr/>
        <p:txBody>
          <a:bodyPr/>
          <a:lstStyle/>
          <a:p>
            <a:endParaRPr lang="en-US"/>
          </a:p>
        </p:txBody>
      </p:sp>
      <p:pic>
        <p:nvPicPr>
          <p:cNvPr id="5" name="Content Placeholder 4" descr="A screenshot of a computer&#10;&#10;Description automatically generated with medium confidence">
            <a:extLst>
              <a:ext uri="{FF2B5EF4-FFF2-40B4-BE49-F238E27FC236}">
                <a16:creationId xmlns:a16="http://schemas.microsoft.com/office/drawing/2014/main" id="{85B5315E-C653-294A-8217-BEA39F7955B7}"/>
              </a:ext>
            </a:extLst>
          </p:cNvPr>
          <p:cNvPicPr>
            <a:picLocks noGrp="1" noChangeAspect="1"/>
          </p:cNvPicPr>
          <p:nvPr>
            <p:ph idx="1"/>
          </p:nvPr>
        </p:nvPicPr>
        <p:blipFill>
          <a:blip r:embed="rId2"/>
          <a:stretch>
            <a:fillRect/>
          </a:stretch>
        </p:blipFill>
        <p:spPr>
          <a:xfrm>
            <a:off x="977900" y="1591834"/>
            <a:ext cx="10236200" cy="4562834"/>
          </a:xfrm>
        </p:spPr>
      </p:pic>
    </p:spTree>
    <p:extLst>
      <p:ext uri="{BB962C8B-B14F-4D97-AF65-F5344CB8AC3E}">
        <p14:creationId xmlns:p14="http://schemas.microsoft.com/office/powerpoint/2010/main" val="222013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FCA8F-B886-B94B-B773-4F811ED8993A}"/>
              </a:ext>
            </a:extLst>
          </p:cNvPr>
          <p:cNvSpPr>
            <a:spLocks noGrp="1"/>
          </p:cNvSpPr>
          <p:nvPr>
            <p:ph type="title"/>
          </p:nvPr>
        </p:nvSpPr>
        <p:spPr>
          <a:xfrm>
            <a:off x="726989" y="407193"/>
            <a:ext cx="10515600" cy="1325563"/>
          </a:xfrm>
        </p:spPr>
        <p:txBody>
          <a:bodyPr/>
          <a:lstStyle/>
          <a:p>
            <a:r>
              <a:rPr lang="en-US" dirty="0"/>
              <a:t>What’s happening now in the US?</a:t>
            </a:r>
          </a:p>
        </p:txBody>
      </p:sp>
      <p:sp>
        <p:nvSpPr>
          <p:cNvPr id="3" name="Content Placeholder 2">
            <a:extLst>
              <a:ext uri="{FF2B5EF4-FFF2-40B4-BE49-F238E27FC236}">
                <a16:creationId xmlns:a16="http://schemas.microsoft.com/office/drawing/2014/main" id="{7AF797EF-3190-F04C-9EE7-60D6D36371A1}"/>
              </a:ext>
            </a:extLst>
          </p:cNvPr>
          <p:cNvSpPr>
            <a:spLocks noGrp="1"/>
          </p:cNvSpPr>
          <p:nvPr>
            <p:ph idx="1"/>
          </p:nvPr>
        </p:nvSpPr>
        <p:spPr/>
        <p:txBody>
          <a:bodyPr/>
          <a:lstStyle/>
          <a:p>
            <a:endParaRPr lang="en-US"/>
          </a:p>
        </p:txBody>
      </p:sp>
      <p:pic>
        <p:nvPicPr>
          <p:cNvPr id="3074" name="Picture 2">
            <a:extLst>
              <a:ext uri="{FF2B5EF4-FFF2-40B4-BE49-F238E27FC236}">
                <a16:creationId xmlns:a16="http://schemas.microsoft.com/office/drawing/2014/main" id="{D139B3F5-8F57-B24B-9FAE-D17D2A4936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79248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202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2CB1A7-9585-1249-B7C9-E2DC3B7049ED}"/>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Expectations</a:t>
            </a:r>
            <a:br>
              <a:rPr lang="en-US" sz="4000" dirty="0">
                <a:solidFill>
                  <a:srgbClr val="FFFFFF"/>
                </a:solidFill>
              </a:rPr>
            </a:br>
            <a:r>
              <a:rPr lang="en-US" sz="4000" dirty="0">
                <a:solidFill>
                  <a:srgbClr val="FFFFFF"/>
                </a:solidFill>
              </a:rPr>
              <a:t>for 2022</a:t>
            </a:r>
          </a:p>
        </p:txBody>
      </p:sp>
      <p:graphicFrame>
        <p:nvGraphicFramePr>
          <p:cNvPr id="5" name="Content Placeholder 2">
            <a:extLst>
              <a:ext uri="{FF2B5EF4-FFF2-40B4-BE49-F238E27FC236}">
                <a16:creationId xmlns:a16="http://schemas.microsoft.com/office/drawing/2014/main" id="{C1F6C8B0-A606-4FC1-BF42-925A8FD68C47}"/>
              </a:ext>
            </a:extLst>
          </p:cNvPr>
          <p:cNvGraphicFramePr>
            <a:graphicFrameLocks noGrp="1"/>
          </p:cNvGraphicFramePr>
          <p:nvPr>
            <p:ph idx="1"/>
            <p:extLst>
              <p:ext uri="{D42A27DB-BD31-4B8C-83A1-F6EECF244321}">
                <p14:modId xmlns:p14="http://schemas.microsoft.com/office/powerpoint/2010/main" val="1787769195"/>
              </p:ext>
            </p:extLst>
          </p:nvPr>
        </p:nvGraphicFramePr>
        <p:xfrm>
          <a:off x="4905052" y="178904"/>
          <a:ext cx="6666833" cy="6025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2702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E0FEB8-6C4B-0345-8FE5-5D7D1A5DA061}"/>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Expectations</a:t>
            </a:r>
          </a:p>
        </p:txBody>
      </p:sp>
      <p:sp>
        <p:nvSpPr>
          <p:cNvPr id="3" name="Content Placeholder 2">
            <a:extLst>
              <a:ext uri="{FF2B5EF4-FFF2-40B4-BE49-F238E27FC236}">
                <a16:creationId xmlns:a16="http://schemas.microsoft.com/office/drawing/2014/main" id="{7AFD5732-9C37-594D-9F59-C00BDF19B3BC}"/>
              </a:ext>
            </a:extLst>
          </p:cNvPr>
          <p:cNvSpPr>
            <a:spLocks noGrp="1"/>
          </p:cNvSpPr>
          <p:nvPr>
            <p:ph idx="1"/>
          </p:nvPr>
        </p:nvSpPr>
        <p:spPr>
          <a:xfrm>
            <a:off x="4810259" y="649480"/>
            <a:ext cx="6555347" cy="5546047"/>
          </a:xfrm>
        </p:spPr>
        <p:txBody>
          <a:bodyPr anchor="ctr">
            <a:normAutofit/>
          </a:bodyPr>
          <a:lstStyle/>
          <a:p>
            <a:r>
              <a:rPr lang="en-US" sz="2000" b="1" i="1" dirty="0"/>
              <a:t>A Federal Privacy Law:</a:t>
            </a:r>
            <a:r>
              <a:rPr lang="en-US" sz="2000" dirty="0"/>
              <a:t> with a potentially-new political majority in Washington, Congress may incorporate principles of CCPA into drafting a federal privacy law in order to birth national uniformity as it relates to data privacy.</a:t>
            </a:r>
          </a:p>
          <a:p>
            <a:r>
              <a:rPr lang="en-US" sz="2000" dirty="0"/>
              <a:t> </a:t>
            </a:r>
            <a:r>
              <a:rPr lang="en-US" sz="2000" b="1" i="1" dirty="0"/>
              <a:t>Increased Security Expenditure</a:t>
            </a:r>
            <a:r>
              <a:rPr lang="en-US" sz="2000" b="1" dirty="0"/>
              <a:t>:</a:t>
            </a:r>
            <a:r>
              <a:rPr lang="en-US" sz="2000" dirty="0"/>
              <a:t> Businesses will start investing more in upgrading their security infrastructure, technology, encryption, and training since the California Consumer Privacy Act offers statutory damages in a data breach. </a:t>
            </a:r>
          </a:p>
          <a:p>
            <a:r>
              <a:rPr lang="en-US" sz="2000" b="1" i="1" dirty="0"/>
              <a:t>Increased Automation:</a:t>
            </a:r>
            <a:r>
              <a:rPr lang="en-US" sz="2000" dirty="0"/>
              <a:t> Since consumers will take center-stage when the privacy laws are enforced, organizations will switch to digital ways of responding to consumer complaints and requests since the manual processes are more prone to error. Thus, more automated and scalable response programs to handle clients will come into the picture.</a:t>
            </a:r>
          </a:p>
        </p:txBody>
      </p:sp>
    </p:spTree>
    <p:extLst>
      <p:ext uri="{BB962C8B-B14F-4D97-AF65-F5344CB8AC3E}">
        <p14:creationId xmlns:p14="http://schemas.microsoft.com/office/powerpoint/2010/main" val="2486824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hape&#10;&#10;Description automatically generated">
            <a:extLst>
              <a:ext uri="{FF2B5EF4-FFF2-40B4-BE49-F238E27FC236}">
                <a16:creationId xmlns:a16="http://schemas.microsoft.com/office/drawing/2014/main" id="{9A24B2D6-476B-934C-940F-09ED987F8D4F}"/>
              </a:ext>
            </a:extLst>
          </p:cNvPr>
          <p:cNvPicPr>
            <a:picLocks noGrp="1" noChangeAspect="1"/>
          </p:cNvPicPr>
          <p:nvPr>
            <p:ph idx="1"/>
          </p:nvPr>
        </p:nvPicPr>
        <p:blipFill>
          <a:blip r:embed="rId2"/>
          <a:stretch>
            <a:fillRect/>
          </a:stretch>
        </p:blipFill>
        <p:spPr>
          <a:xfrm>
            <a:off x="2879414" y="658637"/>
            <a:ext cx="9204734" cy="6041054"/>
          </a:xfrm>
        </p:spPr>
      </p:pic>
      <p:sp>
        <p:nvSpPr>
          <p:cNvPr id="2" name="Title 1">
            <a:extLst>
              <a:ext uri="{FF2B5EF4-FFF2-40B4-BE49-F238E27FC236}">
                <a16:creationId xmlns:a16="http://schemas.microsoft.com/office/drawing/2014/main" id="{2B2C2C9A-CA36-A94E-96A3-078D7BD84963}"/>
              </a:ext>
            </a:extLst>
          </p:cNvPr>
          <p:cNvSpPr>
            <a:spLocks noGrp="1"/>
          </p:cNvSpPr>
          <p:nvPr>
            <p:ph type="title"/>
          </p:nvPr>
        </p:nvSpPr>
        <p:spPr/>
        <p:txBody>
          <a:bodyPr/>
          <a:lstStyle/>
          <a:p>
            <a:r>
              <a:rPr lang="en-US" dirty="0"/>
              <a:t>Additional approaches</a:t>
            </a:r>
          </a:p>
        </p:txBody>
      </p:sp>
    </p:spTree>
    <p:extLst>
      <p:ext uri="{BB962C8B-B14F-4D97-AF65-F5344CB8AC3E}">
        <p14:creationId xmlns:p14="http://schemas.microsoft.com/office/powerpoint/2010/main" val="2573078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5F93A6-84D7-1A48-A929-AE7C3F6E75A5}"/>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Compliance certifications</a:t>
            </a:r>
          </a:p>
        </p:txBody>
      </p:sp>
      <p:graphicFrame>
        <p:nvGraphicFramePr>
          <p:cNvPr id="23" name="Content Placeholder 2">
            <a:extLst>
              <a:ext uri="{FF2B5EF4-FFF2-40B4-BE49-F238E27FC236}">
                <a16:creationId xmlns:a16="http://schemas.microsoft.com/office/drawing/2014/main" id="{298F5B23-8496-4006-8681-E431BB1A2530}"/>
              </a:ext>
            </a:extLst>
          </p:cNvPr>
          <p:cNvGraphicFramePr>
            <a:graphicFrameLocks noGrp="1"/>
          </p:cNvGraphicFramePr>
          <p:nvPr>
            <p:ph idx="1"/>
            <p:extLst>
              <p:ext uri="{D42A27DB-BD31-4B8C-83A1-F6EECF244321}">
                <p14:modId xmlns:p14="http://schemas.microsoft.com/office/powerpoint/2010/main" val="362461131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1400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What is SOC 2 | Guide to SOC 2 Compliance &amp;amp; Certification | Imperva">
            <a:extLst>
              <a:ext uri="{FF2B5EF4-FFF2-40B4-BE49-F238E27FC236}">
                <a16:creationId xmlns:a16="http://schemas.microsoft.com/office/drawing/2014/main" id="{2900EE5B-8B3C-0342-BFDF-2A7F11FD652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81200" y="457200"/>
            <a:ext cx="9229599"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793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Mitigating Supply Chain Risks Associated With COVID-19 Vaccine Distribution">
            <a:extLst>
              <a:ext uri="{FF2B5EF4-FFF2-40B4-BE49-F238E27FC236}">
                <a16:creationId xmlns:a16="http://schemas.microsoft.com/office/drawing/2014/main" id="{2BAF0823-D100-C947-8065-7729D31B65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19"/>
          <a:stretch/>
        </p:blipFill>
        <p:spPr bwMode="auto">
          <a:xfrm>
            <a:off x="603671" y="-1"/>
            <a:ext cx="11588329" cy="685799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995220-FDEA-0E49-A77C-9499D3F516C4}"/>
              </a:ext>
            </a:extLst>
          </p:cNvPr>
          <p:cNvSpPr>
            <a:spLocks noGrp="1"/>
          </p:cNvSpPr>
          <p:nvPr>
            <p:ph type="title"/>
          </p:nvPr>
        </p:nvSpPr>
        <p:spPr>
          <a:xfrm>
            <a:off x="1166649" y="721805"/>
            <a:ext cx="3874686" cy="2147520"/>
          </a:xfrm>
        </p:spPr>
        <p:txBody>
          <a:bodyPr>
            <a:normAutofit/>
          </a:bodyPr>
          <a:lstStyle/>
          <a:p>
            <a:r>
              <a:rPr lang="en-US" dirty="0">
                <a:solidFill>
                  <a:schemeClr val="bg1"/>
                </a:solidFill>
              </a:rPr>
              <a:t>Thanks a lot</a:t>
            </a:r>
          </a:p>
        </p:txBody>
      </p:sp>
      <p:sp>
        <p:nvSpPr>
          <p:cNvPr id="75" name="Rectangle 7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78"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9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38910B3-98A4-714C-8CD3-1F9E2435C475}"/>
              </a:ext>
            </a:extLst>
          </p:cNvPr>
          <p:cNvSpPr>
            <a:spLocks noGrp="1"/>
          </p:cNvSpPr>
          <p:nvPr>
            <p:ph idx="1"/>
          </p:nvPr>
        </p:nvSpPr>
        <p:spPr>
          <a:xfrm>
            <a:off x="1076092" y="2783632"/>
            <a:ext cx="3874685" cy="3186359"/>
          </a:xfrm>
        </p:spPr>
        <p:txBody>
          <a:bodyPr anchor="ctr">
            <a:normAutofit/>
          </a:bodyPr>
          <a:lstStyle/>
          <a:p>
            <a:pPr marL="0" indent="0">
              <a:buNone/>
            </a:pPr>
            <a:r>
              <a:rPr lang="en-US" sz="1800" b="1" dirty="0">
                <a:solidFill>
                  <a:schemeClr val="bg1"/>
                </a:solidFill>
                <a:latin typeface="+mj-lt"/>
              </a:rPr>
              <a:t>Jochen K. Lennerz, M.D., Ph.D</a:t>
            </a:r>
            <a:r>
              <a:rPr lang="en-US" sz="1800" b="1" i="1" dirty="0">
                <a:solidFill>
                  <a:schemeClr val="bg1"/>
                </a:solidFill>
                <a:latin typeface="+mj-lt"/>
              </a:rPr>
              <a:t>.</a:t>
            </a:r>
            <a:br>
              <a:rPr lang="en-US" sz="1400" b="1" i="1" dirty="0">
                <a:solidFill>
                  <a:schemeClr val="bg1"/>
                </a:solidFill>
                <a:latin typeface="+mj-lt"/>
              </a:rPr>
            </a:br>
            <a:r>
              <a:rPr lang="en-US" sz="1400" dirty="0">
                <a:solidFill>
                  <a:schemeClr val="bg1"/>
                </a:solidFill>
                <a:latin typeface="+mj-lt"/>
              </a:rPr>
              <a:t>Medical Director, Center for Integrated Diagnostics</a:t>
            </a:r>
            <a:br>
              <a:rPr lang="en-US" sz="1400" dirty="0">
                <a:solidFill>
                  <a:schemeClr val="bg1"/>
                </a:solidFill>
                <a:latin typeface="+mj-lt"/>
              </a:rPr>
            </a:br>
            <a:r>
              <a:rPr lang="en-US" sz="1400" dirty="0">
                <a:solidFill>
                  <a:schemeClr val="bg1"/>
                </a:solidFill>
                <a:latin typeface="+mj-lt"/>
              </a:rPr>
              <a:t>Associate Chief, Department of Pathology</a:t>
            </a:r>
            <a:br>
              <a:rPr lang="en-US" sz="1400" dirty="0">
                <a:solidFill>
                  <a:schemeClr val="bg1"/>
                </a:solidFill>
                <a:latin typeface="+mj-lt"/>
              </a:rPr>
            </a:br>
            <a:r>
              <a:rPr lang="en-US" sz="1400" dirty="0">
                <a:solidFill>
                  <a:schemeClr val="bg1"/>
                </a:solidFill>
                <a:latin typeface="+mj-lt"/>
              </a:rPr>
              <a:t>Massachusetts General Hospital   </a:t>
            </a:r>
            <a:br>
              <a:rPr lang="en-US" sz="1400" dirty="0">
                <a:solidFill>
                  <a:schemeClr val="bg1"/>
                </a:solidFill>
                <a:latin typeface="+mj-lt"/>
              </a:rPr>
            </a:br>
            <a:r>
              <a:rPr lang="en-US" sz="1400" dirty="0">
                <a:solidFill>
                  <a:schemeClr val="bg1"/>
                </a:solidFill>
                <a:latin typeface="+mj-lt"/>
              </a:rPr>
              <a:t>Associate Professor, Harvard Medical School</a:t>
            </a:r>
            <a:br>
              <a:rPr lang="en-US" sz="1400" dirty="0">
                <a:solidFill>
                  <a:schemeClr val="bg1"/>
                </a:solidFill>
                <a:latin typeface="+mj-lt"/>
              </a:rPr>
            </a:br>
            <a:r>
              <a:rPr lang="en-US" sz="1400" dirty="0">
                <a:solidFill>
                  <a:schemeClr val="bg1"/>
                </a:solidFill>
                <a:latin typeface="+mj-lt"/>
              </a:rPr>
              <a:t>55 Fruit Street, Boston, MA, USA 02114-2696</a:t>
            </a:r>
            <a:br>
              <a:rPr lang="en-US" sz="1400" dirty="0">
                <a:solidFill>
                  <a:schemeClr val="bg1"/>
                </a:solidFill>
                <a:latin typeface="+mj-lt"/>
              </a:rPr>
            </a:br>
            <a:r>
              <a:rPr lang="en-US" sz="1400" dirty="0">
                <a:solidFill>
                  <a:schemeClr val="bg1"/>
                </a:solidFill>
                <a:latin typeface="+mj-lt"/>
              </a:rPr>
              <a:t>Phone:   617-643-0619         </a:t>
            </a:r>
            <a:br>
              <a:rPr lang="en-US" sz="1400" dirty="0">
                <a:solidFill>
                  <a:schemeClr val="bg1"/>
                </a:solidFill>
                <a:latin typeface="+mj-lt"/>
              </a:rPr>
            </a:br>
            <a:r>
              <a:rPr lang="en-US" sz="1400" dirty="0">
                <a:solidFill>
                  <a:schemeClr val="bg1"/>
                </a:solidFill>
                <a:latin typeface="+mj-lt"/>
              </a:rPr>
              <a:t>Fax:       617-643-1623                                      </a:t>
            </a:r>
            <a:br>
              <a:rPr lang="en-US" sz="1400" dirty="0">
                <a:solidFill>
                  <a:schemeClr val="bg1"/>
                </a:solidFill>
                <a:latin typeface="+mj-lt"/>
              </a:rPr>
            </a:br>
            <a:r>
              <a:rPr lang="en-US" sz="1400" dirty="0">
                <a:solidFill>
                  <a:schemeClr val="bg1"/>
                </a:solidFill>
                <a:latin typeface="+mj-lt"/>
              </a:rPr>
              <a:t>Email:  </a:t>
            </a:r>
            <a:r>
              <a:rPr lang="en-US" sz="1400" u="sng" dirty="0">
                <a:solidFill>
                  <a:srgbClr val="00B0F0"/>
                </a:solidFill>
                <a:latin typeface="+mj-lt"/>
                <a:hlinkClick r:id="rId3">
                  <a:extLst>
                    <a:ext uri="{A12FA001-AC4F-418D-AE19-62706E023703}">
                      <ahyp:hlinkClr xmlns:ahyp="http://schemas.microsoft.com/office/drawing/2018/hyperlinkcolor" val="tx"/>
                    </a:ext>
                  </a:extLst>
                </a:hlinkClick>
              </a:rPr>
              <a:t>JLennerz@partners.org</a:t>
            </a:r>
            <a:r>
              <a:rPr lang="en-US" sz="1400" u="sng" dirty="0">
                <a:solidFill>
                  <a:srgbClr val="00B0F0"/>
                </a:solidFill>
                <a:latin typeface="+mj-lt"/>
              </a:rPr>
              <a:t> </a:t>
            </a:r>
            <a:endParaRPr lang="en-US" sz="900" dirty="0">
              <a:solidFill>
                <a:srgbClr val="00B0F0"/>
              </a:solidFill>
              <a:latin typeface="+mj-lt"/>
            </a:endParaRPr>
          </a:p>
        </p:txBody>
      </p:sp>
    </p:spTree>
    <p:extLst>
      <p:ext uri="{BB962C8B-B14F-4D97-AF65-F5344CB8AC3E}">
        <p14:creationId xmlns:p14="http://schemas.microsoft.com/office/powerpoint/2010/main" val="2714036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ADBCAD-8616-D54A-A74A-16628BD08B94}"/>
              </a:ext>
            </a:extLst>
          </p:cNvPr>
          <p:cNvSpPr>
            <a:spLocks noGrp="1"/>
          </p:cNvSpPr>
          <p:nvPr>
            <p:ph type="title"/>
          </p:nvPr>
        </p:nvSpPr>
        <p:spPr>
          <a:xfrm>
            <a:off x="826396" y="586855"/>
            <a:ext cx="4230100" cy="3387497"/>
          </a:xfrm>
        </p:spPr>
        <p:txBody>
          <a:bodyPr anchor="b">
            <a:normAutofit/>
          </a:bodyPr>
          <a:lstStyle/>
          <a:p>
            <a:pPr algn="r"/>
            <a:r>
              <a:rPr lang="en-US" sz="4000" b="1">
                <a:solidFill>
                  <a:srgbClr val="FFFFFF"/>
                </a:solidFill>
              </a:rPr>
              <a:t>How Does GDPR Compare to HIPAA?</a:t>
            </a:r>
            <a:endParaRPr lang="en-US" sz="4000">
              <a:solidFill>
                <a:srgbClr val="FFFFFF"/>
              </a:solidFill>
            </a:endParaRPr>
          </a:p>
        </p:txBody>
      </p:sp>
      <p:sp>
        <p:nvSpPr>
          <p:cNvPr id="3" name="Content Placeholder 2">
            <a:extLst>
              <a:ext uri="{FF2B5EF4-FFF2-40B4-BE49-F238E27FC236}">
                <a16:creationId xmlns:a16="http://schemas.microsoft.com/office/drawing/2014/main" id="{766C0459-EE53-C940-B458-B2973A166FD0}"/>
              </a:ext>
            </a:extLst>
          </p:cNvPr>
          <p:cNvSpPr>
            <a:spLocks noGrp="1"/>
          </p:cNvSpPr>
          <p:nvPr>
            <p:ph idx="1"/>
          </p:nvPr>
        </p:nvSpPr>
        <p:spPr>
          <a:xfrm>
            <a:off x="6503158" y="649480"/>
            <a:ext cx="4862447" cy="5546047"/>
          </a:xfrm>
        </p:spPr>
        <p:txBody>
          <a:bodyPr anchor="ctr">
            <a:normAutofit/>
          </a:bodyPr>
          <a:lstStyle/>
          <a:p>
            <a:pPr marL="0" indent="0">
              <a:buNone/>
            </a:pPr>
            <a:r>
              <a:rPr lang="en-US" sz="2000" b="0" dirty="0">
                <a:effectLst/>
              </a:rPr>
              <a:t>GDPR and HIPAA are two distinct sets of regulations that have contributed to a greater sense of security and privacy, particularly in the realm of information and data protection</a:t>
            </a:r>
            <a:endParaRPr lang="en-US" sz="2000" dirty="0"/>
          </a:p>
        </p:txBody>
      </p:sp>
    </p:spTree>
    <p:extLst>
      <p:ext uri="{BB962C8B-B14F-4D97-AF65-F5344CB8AC3E}">
        <p14:creationId xmlns:p14="http://schemas.microsoft.com/office/powerpoint/2010/main" val="7670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s HIPAA Compliant with the GDPR?">
            <a:extLst>
              <a:ext uri="{FF2B5EF4-FFF2-40B4-BE49-F238E27FC236}">
                <a16:creationId xmlns:a16="http://schemas.microsoft.com/office/drawing/2014/main" id="{CD8883B8-A277-5B42-BEE1-1FE65CEE892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26783" y="141348"/>
            <a:ext cx="6147907" cy="657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960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DBCAD-8616-D54A-A74A-16628BD08B94}"/>
              </a:ext>
            </a:extLst>
          </p:cNvPr>
          <p:cNvSpPr>
            <a:spLocks noGrp="1"/>
          </p:cNvSpPr>
          <p:nvPr>
            <p:ph type="title"/>
          </p:nvPr>
        </p:nvSpPr>
        <p:spPr>
          <a:xfrm>
            <a:off x="718930" y="375064"/>
            <a:ext cx="11595652" cy="1325563"/>
          </a:xfrm>
        </p:spPr>
        <p:txBody>
          <a:bodyPr/>
          <a:lstStyle/>
          <a:p>
            <a:r>
              <a:rPr lang="en-US" b="0" dirty="0">
                <a:effectLst/>
              </a:rPr>
              <a:t>The General Data Protection Regulation (GDPR)</a:t>
            </a:r>
            <a:endParaRPr lang="en-US" dirty="0"/>
          </a:p>
        </p:txBody>
      </p:sp>
      <p:sp>
        <p:nvSpPr>
          <p:cNvPr id="3" name="Content Placeholder 2">
            <a:extLst>
              <a:ext uri="{FF2B5EF4-FFF2-40B4-BE49-F238E27FC236}">
                <a16:creationId xmlns:a16="http://schemas.microsoft.com/office/drawing/2014/main" id="{766C0459-EE53-C940-B458-B2973A166FD0}"/>
              </a:ext>
            </a:extLst>
          </p:cNvPr>
          <p:cNvSpPr>
            <a:spLocks noGrp="1"/>
          </p:cNvSpPr>
          <p:nvPr>
            <p:ph idx="1"/>
          </p:nvPr>
        </p:nvSpPr>
        <p:spPr/>
        <p:txBody>
          <a:bodyPr>
            <a:normAutofit lnSpcReduction="10000"/>
          </a:bodyPr>
          <a:lstStyle/>
          <a:p>
            <a:r>
              <a:rPr lang="en-US" b="0" dirty="0">
                <a:effectLst/>
                <a:latin typeface="+mj-lt"/>
              </a:rPr>
              <a:t>enacted by the European Parliament, the European Commission, as well as the Council of the European Union on April 27, 2016, and went into effect on May 25, 2018. </a:t>
            </a:r>
          </a:p>
          <a:p>
            <a:r>
              <a:rPr lang="en-US" b="0" dirty="0">
                <a:effectLst/>
                <a:latin typeface="+mj-lt"/>
              </a:rPr>
              <a:t>GDPR replaced a previously enacted </a:t>
            </a:r>
            <a:r>
              <a:rPr lang="en-US" b="1" dirty="0">
                <a:effectLst/>
                <a:latin typeface="+mj-lt"/>
              </a:rPr>
              <a:t>data protection act </a:t>
            </a:r>
            <a:r>
              <a:rPr lang="en-US" b="0" dirty="0">
                <a:effectLst/>
                <a:latin typeface="+mj-lt"/>
              </a:rPr>
              <a:t>and was </a:t>
            </a:r>
          </a:p>
          <a:p>
            <a:r>
              <a:rPr lang="en-US" b="0" dirty="0">
                <a:effectLst/>
                <a:latin typeface="+mj-lt"/>
              </a:rPr>
              <a:t>designed to </a:t>
            </a:r>
            <a:r>
              <a:rPr lang="en-US" b="1" dirty="0">
                <a:effectLst/>
                <a:latin typeface="+mj-lt"/>
              </a:rPr>
              <a:t>consolidate data privacy laws across Europe </a:t>
            </a:r>
          </a:p>
          <a:p>
            <a:r>
              <a:rPr lang="en-US" b="1" dirty="0">
                <a:latin typeface="+mj-lt"/>
              </a:rPr>
              <a:t>Aim</a:t>
            </a:r>
            <a:r>
              <a:rPr lang="en-US" dirty="0">
                <a:latin typeface="+mj-lt"/>
              </a:rPr>
              <a:t>:</a:t>
            </a:r>
            <a:r>
              <a:rPr lang="en-US" b="0" dirty="0">
                <a:effectLst/>
                <a:latin typeface="+mj-lt"/>
              </a:rPr>
              <a:t> protect the data security of all EU citizens </a:t>
            </a:r>
          </a:p>
          <a:p>
            <a:r>
              <a:rPr lang="en-US" dirty="0">
                <a:latin typeface="+mj-lt"/>
              </a:rPr>
              <a:t>R</a:t>
            </a:r>
            <a:r>
              <a:rPr lang="en-US" b="0" dirty="0">
                <a:effectLst/>
                <a:latin typeface="+mj-lt"/>
              </a:rPr>
              <a:t>eimagine the way companies and industries across Europe approach data collection and security. </a:t>
            </a:r>
          </a:p>
          <a:p>
            <a:r>
              <a:rPr lang="en-US" b="0" dirty="0">
                <a:solidFill>
                  <a:srgbClr val="C00000"/>
                </a:solidFill>
                <a:effectLst/>
                <a:latin typeface="+mj-lt"/>
              </a:rPr>
              <a:t>GDPR is considered to be one of the most significant changes in data privacy regulation in twenty years. </a:t>
            </a:r>
            <a:endParaRPr lang="en-US" dirty="0">
              <a:solidFill>
                <a:srgbClr val="C00000"/>
              </a:solidFill>
              <a:effectLst/>
              <a:latin typeface="+mj-lt"/>
            </a:endParaRPr>
          </a:p>
          <a:p>
            <a:endParaRPr lang="en-US" dirty="0">
              <a:latin typeface="+mj-lt"/>
            </a:endParaRPr>
          </a:p>
        </p:txBody>
      </p:sp>
    </p:spTree>
    <p:extLst>
      <p:ext uri="{BB962C8B-B14F-4D97-AF65-F5344CB8AC3E}">
        <p14:creationId xmlns:p14="http://schemas.microsoft.com/office/powerpoint/2010/main" val="815558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ADBCAD-8616-D54A-A74A-16628BD08B94}"/>
              </a:ext>
            </a:extLst>
          </p:cNvPr>
          <p:cNvSpPr>
            <a:spLocks noGrp="1"/>
          </p:cNvSpPr>
          <p:nvPr>
            <p:ph type="title"/>
          </p:nvPr>
        </p:nvSpPr>
        <p:spPr>
          <a:xfrm>
            <a:off x="586478" y="1683756"/>
            <a:ext cx="3115265" cy="2396359"/>
          </a:xfrm>
        </p:spPr>
        <p:txBody>
          <a:bodyPr anchor="b">
            <a:normAutofit fontScale="90000"/>
          </a:bodyPr>
          <a:lstStyle/>
          <a:p>
            <a:pPr algn="r"/>
            <a:r>
              <a:rPr lang="en-US" sz="5400" dirty="0">
                <a:solidFill>
                  <a:srgbClr val="FFFFFF"/>
                </a:solidFill>
              </a:rPr>
              <a:t>GDPR </a:t>
            </a:r>
            <a:br>
              <a:rPr lang="en-US" sz="5400" dirty="0">
                <a:solidFill>
                  <a:srgbClr val="FFFFFF"/>
                </a:solidFill>
              </a:rPr>
            </a:br>
            <a:r>
              <a:rPr lang="en-US" sz="4000" dirty="0">
                <a:solidFill>
                  <a:srgbClr val="FFFFFF"/>
                </a:solidFill>
              </a:rPr>
              <a:t>is composed of 91 articles</a:t>
            </a:r>
            <a:br>
              <a:rPr lang="en-US" sz="4000" dirty="0">
                <a:solidFill>
                  <a:srgbClr val="FFFFFF"/>
                </a:solidFill>
              </a:rPr>
            </a:br>
            <a:br>
              <a:rPr lang="en-US" sz="4000" dirty="0">
                <a:solidFill>
                  <a:srgbClr val="FFFFFF"/>
                </a:solidFill>
              </a:rPr>
            </a:br>
            <a:r>
              <a:rPr lang="en-US" sz="4000" dirty="0">
                <a:solidFill>
                  <a:srgbClr val="FFFFFF"/>
                </a:solidFill>
              </a:rPr>
              <a:t>7 key points</a:t>
            </a:r>
          </a:p>
        </p:txBody>
      </p:sp>
      <p:graphicFrame>
        <p:nvGraphicFramePr>
          <p:cNvPr id="5" name="Content Placeholder 2">
            <a:extLst>
              <a:ext uri="{FF2B5EF4-FFF2-40B4-BE49-F238E27FC236}">
                <a16:creationId xmlns:a16="http://schemas.microsoft.com/office/drawing/2014/main" id="{FD7A0934-E026-4DE5-9A7B-86484C4A0999}"/>
              </a:ext>
            </a:extLst>
          </p:cNvPr>
          <p:cNvGraphicFramePr>
            <a:graphicFrameLocks noGrp="1"/>
          </p:cNvGraphicFramePr>
          <p:nvPr>
            <p:ph idx="1"/>
            <p:extLst>
              <p:ext uri="{D42A27DB-BD31-4B8C-83A1-F6EECF244321}">
                <p14:modId xmlns:p14="http://schemas.microsoft.com/office/powerpoint/2010/main" val="3746512778"/>
              </p:ext>
            </p:extLst>
          </p:nvPr>
        </p:nvGraphicFramePr>
        <p:xfrm>
          <a:off x="4288221" y="611292"/>
          <a:ext cx="7608918"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2660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DBCAD-8616-D54A-A74A-16628BD08B94}"/>
              </a:ext>
            </a:extLst>
          </p:cNvPr>
          <p:cNvSpPr>
            <a:spLocks noGrp="1"/>
          </p:cNvSpPr>
          <p:nvPr>
            <p:ph type="title"/>
          </p:nvPr>
        </p:nvSpPr>
        <p:spPr/>
        <p:txBody>
          <a:bodyPr>
            <a:normAutofit/>
          </a:bodyPr>
          <a:lstStyle/>
          <a:p>
            <a:r>
              <a:rPr lang="en-US" sz="3200" b="0" dirty="0">
                <a:effectLst/>
              </a:rPr>
              <a:t>Health Insurance Portability and Accountability Act</a:t>
            </a:r>
            <a:r>
              <a:rPr lang="en-US" sz="3200" b="1" dirty="0"/>
              <a:t> (HIPAA)</a:t>
            </a:r>
            <a:endParaRPr lang="en-US" sz="3200" dirty="0"/>
          </a:p>
        </p:txBody>
      </p:sp>
      <p:sp>
        <p:nvSpPr>
          <p:cNvPr id="3" name="Content Placeholder 2">
            <a:extLst>
              <a:ext uri="{FF2B5EF4-FFF2-40B4-BE49-F238E27FC236}">
                <a16:creationId xmlns:a16="http://schemas.microsoft.com/office/drawing/2014/main" id="{766C0459-EE53-C940-B458-B2973A166FD0}"/>
              </a:ext>
            </a:extLst>
          </p:cNvPr>
          <p:cNvSpPr>
            <a:spLocks noGrp="1"/>
          </p:cNvSpPr>
          <p:nvPr>
            <p:ph idx="1"/>
          </p:nvPr>
        </p:nvSpPr>
        <p:spPr/>
        <p:txBody>
          <a:bodyPr>
            <a:normAutofit lnSpcReduction="10000"/>
          </a:bodyPr>
          <a:lstStyle/>
          <a:p>
            <a:r>
              <a:rPr lang="en-US" b="0" dirty="0">
                <a:effectLst/>
              </a:rPr>
              <a:t>HIPAA is an American law that was enacted in 1996.</a:t>
            </a:r>
          </a:p>
          <a:p>
            <a:r>
              <a:rPr lang="en-US" b="0" dirty="0">
                <a:effectLst/>
              </a:rPr>
              <a:t>Designed to protect sensitive medical information that is electronically transferred and received. </a:t>
            </a:r>
          </a:p>
          <a:p>
            <a:r>
              <a:rPr lang="en-US" b="0" dirty="0">
                <a:effectLst/>
              </a:rPr>
              <a:t>Initially created to </a:t>
            </a:r>
            <a:r>
              <a:rPr lang="en-US" b="1" dirty="0">
                <a:effectLst/>
              </a:rPr>
              <a:t>help patients retain proper insurance </a:t>
            </a:r>
            <a:r>
              <a:rPr lang="en-US" b="0" dirty="0">
                <a:effectLst/>
              </a:rPr>
              <a:t>in the case of job loss or change. </a:t>
            </a:r>
          </a:p>
          <a:p>
            <a:r>
              <a:rPr lang="en-US" b="0" dirty="0">
                <a:effectLst/>
              </a:rPr>
              <a:t>HIPAA decreases medical cost by allowing healthcare administrators to use electronic documentation and records, which are more secure and more efficient than paper documentation. </a:t>
            </a:r>
          </a:p>
          <a:p>
            <a:r>
              <a:rPr lang="en-US" b="0" dirty="0">
                <a:effectLst/>
              </a:rPr>
              <a:t>HIPAA was regulated and continues to be enforced by the United States Department of Health and Human Services. </a:t>
            </a:r>
            <a:endParaRPr lang="en-US" dirty="0"/>
          </a:p>
        </p:txBody>
      </p:sp>
    </p:spTree>
    <p:extLst>
      <p:ext uri="{BB962C8B-B14F-4D97-AF65-F5344CB8AC3E}">
        <p14:creationId xmlns:p14="http://schemas.microsoft.com/office/powerpoint/2010/main" val="1731952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AD850-07A0-C74A-92C4-918F48482F5E}"/>
              </a:ext>
            </a:extLst>
          </p:cNvPr>
          <p:cNvSpPr>
            <a:spLocks noGrp="1"/>
          </p:cNvSpPr>
          <p:nvPr>
            <p:ph type="title"/>
          </p:nvPr>
        </p:nvSpPr>
        <p:spPr/>
        <p:txBody>
          <a:bodyPr/>
          <a:lstStyle/>
          <a:p>
            <a:r>
              <a:rPr lang="en-US" dirty="0"/>
              <a:t>HIPAA and HITECH and ARRA</a:t>
            </a:r>
          </a:p>
        </p:txBody>
      </p:sp>
      <p:sp>
        <p:nvSpPr>
          <p:cNvPr id="3" name="Content Placeholder 2">
            <a:extLst>
              <a:ext uri="{FF2B5EF4-FFF2-40B4-BE49-F238E27FC236}">
                <a16:creationId xmlns:a16="http://schemas.microsoft.com/office/drawing/2014/main" id="{C7472014-9F01-294B-98A2-4BE157E554EB}"/>
              </a:ext>
            </a:extLst>
          </p:cNvPr>
          <p:cNvSpPr>
            <a:spLocks noGrp="1"/>
          </p:cNvSpPr>
          <p:nvPr>
            <p:ph idx="1"/>
          </p:nvPr>
        </p:nvSpPr>
        <p:spPr/>
        <p:txBody>
          <a:bodyPr/>
          <a:lstStyle/>
          <a:p>
            <a:r>
              <a:rPr lang="en-US" b="0" dirty="0">
                <a:effectLst/>
              </a:rPr>
              <a:t>The Health Information Technology for Economic and Clinical Health Act (HITECH) is a subset of the </a:t>
            </a:r>
            <a:r>
              <a:rPr lang="en-US" b="1" dirty="0">
                <a:effectLst/>
              </a:rPr>
              <a:t>American Recovery and Reinvestment Act (ARRA) of 2009</a:t>
            </a:r>
            <a:endParaRPr lang="en-US" dirty="0"/>
          </a:p>
          <a:p>
            <a:r>
              <a:rPr lang="en-US" b="0" dirty="0">
                <a:effectLst/>
              </a:rPr>
              <a:t>HITECH act broadened the scope of what HIPAA</a:t>
            </a:r>
          </a:p>
          <a:p>
            <a:r>
              <a:rPr lang="en-US" b="0" dirty="0">
                <a:effectLst/>
              </a:rPr>
              <a:t>expanded the privacy and security protections offered under the act by increasing legal actions available for non-compliance</a:t>
            </a:r>
          </a:p>
          <a:p>
            <a:r>
              <a:rPr lang="en-US" b="0" dirty="0">
                <a:effectLst/>
              </a:rPr>
              <a:t>Systems affected by HIPAA laws are required to </a:t>
            </a:r>
            <a:r>
              <a:rPr lang="en-US" b="1" dirty="0">
                <a:effectLst/>
              </a:rPr>
              <a:t>notify patients of any data breach</a:t>
            </a:r>
            <a:r>
              <a:rPr lang="en-US" b="0" dirty="0">
                <a:effectLst/>
              </a:rPr>
              <a:t> and are subject to substantial fines and penalties for violations</a:t>
            </a:r>
            <a:endParaRPr lang="en-US" dirty="0"/>
          </a:p>
        </p:txBody>
      </p:sp>
    </p:spTree>
    <p:extLst>
      <p:ext uri="{BB962C8B-B14F-4D97-AF65-F5344CB8AC3E}">
        <p14:creationId xmlns:p14="http://schemas.microsoft.com/office/powerpoint/2010/main" val="3991019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483B8E-3F15-A74B-A68E-2797F9464C3B}"/>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Privacy requirements under HIPAA</a:t>
            </a:r>
          </a:p>
        </p:txBody>
      </p:sp>
      <p:graphicFrame>
        <p:nvGraphicFramePr>
          <p:cNvPr id="5" name="Content Placeholder 2">
            <a:extLst>
              <a:ext uri="{FF2B5EF4-FFF2-40B4-BE49-F238E27FC236}">
                <a16:creationId xmlns:a16="http://schemas.microsoft.com/office/drawing/2014/main" id="{EC4A36C8-CD94-4EEC-ADB3-C17DA4344DD4}"/>
              </a:ext>
            </a:extLst>
          </p:cNvPr>
          <p:cNvGraphicFramePr>
            <a:graphicFrameLocks noGrp="1"/>
          </p:cNvGraphicFramePr>
          <p:nvPr>
            <p:ph idx="1"/>
            <p:extLst>
              <p:ext uri="{D42A27DB-BD31-4B8C-83A1-F6EECF244321}">
                <p14:modId xmlns:p14="http://schemas.microsoft.com/office/powerpoint/2010/main" val="60905618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3360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A71FF181-F833-AB43-8779-5D4DC6D7346A}"/>
              </a:ext>
            </a:extLst>
          </p:cNvPr>
          <p:cNvPicPr>
            <a:picLocks noChangeAspect="1"/>
          </p:cNvPicPr>
          <p:nvPr/>
        </p:nvPicPr>
        <p:blipFill>
          <a:blip r:embed="rId2"/>
          <a:stretch>
            <a:fillRect/>
          </a:stretch>
        </p:blipFill>
        <p:spPr>
          <a:xfrm>
            <a:off x="457200" y="835153"/>
            <a:ext cx="11277600" cy="5187694"/>
          </a:xfrm>
          <a:prstGeom prst="rect">
            <a:avLst/>
          </a:prstGeom>
        </p:spPr>
      </p:pic>
    </p:spTree>
    <p:extLst>
      <p:ext uri="{BB962C8B-B14F-4D97-AF65-F5344CB8AC3E}">
        <p14:creationId xmlns:p14="http://schemas.microsoft.com/office/powerpoint/2010/main" val="885430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821</Words>
  <Application>Microsoft Macintosh PowerPoint</Application>
  <PresentationFormat>Widescreen</PresentationFormat>
  <Paragraphs>52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GDPR vs. HIPAA</vt:lpstr>
      <vt:lpstr>How Does GDPR Compare to HIPAA?</vt:lpstr>
      <vt:lpstr>PowerPoint Presentation</vt:lpstr>
      <vt:lpstr>The General Data Protection Regulation (GDPR)</vt:lpstr>
      <vt:lpstr>GDPR  is composed of 91 articles  7 key points</vt:lpstr>
      <vt:lpstr>Health Insurance Portability and Accountability Act (HIPAA)</vt:lpstr>
      <vt:lpstr>HIPAA and HITECH and ARRA</vt:lpstr>
      <vt:lpstr>Privacy requirements under HIPAA</vt:lpstr>
      <vt:lpstr>PowerPoint Presentation</vt:lpstr>
      <vt:lpstr>PowerPoint Presentation</vt:lpstr>
      <vt:lpstr>What’s happening now in the US?</vt:lpstr>
      <vt:lpstr>Expectations for 2022</vt:lpstr>
      <vt:lpstr>Expectations</vt:lpstr>
      <vt:lpstr>Additional approaches</vt:lpstr>
      <vt:lpstr>Compliance certifications</vt:lpstr>
      <vt:lpstr>PowerPoint Presentation</vt:lpstr>
      <vt:lpstr>Thanks a lot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GDPR vs. HIPAA</dc:title>
  <dc:creator>Lennerz, Jochen K.,M.D.</dc:creator>
  <cp:lastModifiedBy>Lennerz, Jochen K.,M.D.</cp:lastModifiedBy>
  <cp:revision>5</cp:revision>
  <dcterms:created xsi:type="dcterms:W3CDTF">2021-06-24T18:57:58Z</dcterms:created>
  <dcterms:modified xsi:type="dcterms:W3CDTF">2021-07-28T18:48:41Z</dcterms:modified>
</cp:coreProperties>
</file>