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9" r:id="rId3"/>
    <p:sldId id="264" r:id="rId4"/>
    <p:sldId id="260" r:id="rId5"/>
    <p:sldId id="257" r:id="rId6"/>
    <p:sldId id="258" r:id="rId7"/>
    <p:sldId id="261" r:id="rId8"/>
    <p:sldId id="262" r:id="rId9"/>
    <p:sldId id="268" r:id="rId10"/>
    <p:sldId id="265" r:id="rId11"/>
    <p:sldId id="263"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3"/>
  </p:normalViewPr>
  <p:slideViewPr>
    <p:cSldViewPr snapToGrid="0" snapToObjects="1">
      <p:cViewPr>
        <p:scale>
          <a:sx n="117" d="100"/>
          <a:sy n="117" d="100"/>
        </p:scale>
        <p:origin x="-29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21E7C-2586-8145-A2D8-938FD37E38DB}" type="datetimeFigureOut">
              <a:rPr lang="en-US" smtClean="0"/>
              <a:t>8/12/23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89292-BF52-4A48-AF3B-D4E7ABBBBDE3}" type="slidenum">
              <a:rPr lang="en-US" smtClean="0"/>
              <a:t>‹#›</a:t>
            </a:fld>
            <a:endParaRPr lang="en-US"/>
          </a:p>
        </p:txBody>
      </p:sp>
    </p:spTree>
    <p:extLst>
      <p:ext uri="{BB962C8B-B14F-4D97-AF65-F5344CB8AC3E}">
        <p14:creationId xmlns:p14="http://schemas.microsoft.com/office/powerpoint/2010/main" val="2024619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www.nature.com</a:t>
            </a:r>
            <a:r>
              <a:rPr lang="en-US" dirty="0"/>
              <a:t>/articles/s41591-022-02040-6</a:t>
            </a:r>
          </a:p>
        </p:txBody>
      </p:sp>
      <p:sp>
        <p:nvSpPr>
          <p:cNvPr id="4" name="Slide Number Placeholder 3"/>
          <p:cNvSpPr>
            <a:spLocks noGrp="1"/>
          </p:cNvSpPr>
          <p:nvPr>
            <p:ph type="sldNum" sz="quarter" idx="5"/>
          </p:nvPr>
        </p:nvSpPr>
        <p:spPr/>
        <p:txBody>
          <a:bodyPr/>
          <a:lstStyle/>
          <a:p>
            <a:fld id="{D6589292-BF52-4A48-AF3B-D4E7ABBBBDE3}" type="slidenum">
              <a:rPr lang="en-US" smtClean="0"/>
              <a:t>2</a:t>
            </a:fld>
            <a:endParaRPr lang="en-US"/>
          </a:p>
        </p:txBody>
      </p:sp>
    </p:spTree>
    <p:extLst>
      <p:ext uri="{BB962C8B-B14F-4D97-AF65-F5344CB8AC3E}">
        <p14:creationId xmlns:p14="http://schemas.microsoft.com/office/powerpoint/2010/main" val="2809857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6BE9A-8FA1-A94F-3D32-4281B332C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CB3D1F-1CE5-DBA6-AC57-ED1593C459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16D66D-4B2B-CC2D-FAC5-1EB625C35847}"/>
              </a:ext>
            </a:extLst>
          </p:cNvPr>
          <p:cNvSpPr>
            <a:spLocks noGrp="1"/>
          </p:cNvSpPr>
          <p:nvPr>
            <p:ph type="dt" sz="half" idx="10"/>
          </p:nvPr>
        </p:nvSpPr>
        <p:spPr/>
        <p:txBody>
          <a:bodyPr/>
          <a:lstStyle/>
          <a:p>
            <a:fld id="{FB158D44-77D3-C64E-9051-E053037A3A7B}" type="datetimeFigureOut">
              <a:rPr lang="en-US" smtClean="0"/>
              <a:t>8/12/23</a:t>
            </a:fld>
            <a:endParaRPr lang="en-US"/>
          </a:p>
        </p:txBody>
      </p:sp>
      <p:sp>
        <p:nvSpPr>
          <p:cNvPr id="5" name="Footer Placeholder 4">
            <a:extLst>
              <a:ext uri="{FF2B5EF4-FFF2-40B4-BE49-F238E27FC236}">
                <a16:creationId xmlns:a16="http://schemas.microsoft.com/office/drawing/2014/main" id="{CBB2BBDA-D6A2-894B-D186-6D044BC3FD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784096-591D-24B0-2064-E7D3E24B129A}"/>
              </a:ext>
            </a:extLst>
          </p:cNvPr>
          <p:cNvSpPr>
            <a:spLocks noGrp="1"/>
          </p:cNvSpPr>
          <p:nvPr>
            <p:ph type="sldNum" sz="quarter" idx="12"/>
          </p:nvPr>
        </p:nvSpPr>
        <p:spPr/>
        <p:txBody>
          <a:bodyPr/>
          <a:lstStyle/>
          <a:p>
            <a:fld id="{5EF84369-AA50-AA45-8342-2B30DFC43BED}" type="slidenum">
              <a:rPr lang="en-US" smtClean="0"/>
              <a:t>‹#›</a:t>
            </a:fld>
            <a:endParaRPr lang="en-US"/>
          </a:p>
        </p:txBody>
      </p:sp>
    </p:spTree>
    <p:extLst>
      <p:ext uri="{BB962C8B-B14F-4D97-AF65-F5344CB8AC3E}">
        <p14:creationId xmlns:p14="http://schemas.microsoft.com/office/powerpoint/2010/main" val="2756404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0EC59-641E-0A93-0106-79B237A834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A33CC1-1270-36D6-A2B1-B21DD033F8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51A9A-F8CD-9A31-F9B1-2C410D30CBA6}"/>
              </a:ext>
            </a:extLst>
          </p:cNvPr>
          <p:cNvSpPr>
            <a:spLocks noGrp="1"/>
          </p:cNvSpPr>
          <p:nvPr>
            <p:ph type="dt" sz="half" idx="10"/>
          </p:nvPr>
        </p:nvSpPr>
        <p:spPr/>
        <p:txBody>
          <a:bodyPr/>
          <a:lstStyle/>
          <a:p>
            <a:fld id="{FB158D44-77D3-C64E-9051-E053037A3A7B}" type="datetimeFigureOut">
              <a:rPr lang="en-US" smtClean="0"/>
              <a:t>8/12/23</a:t>
            </a:fld>
            <a:endParaRPr lang="en-US"/>
          </a:p>
        </p:txBody>
      </p:sp>
      <p:sp>
        <p:nvSpPr>
          <p:cNvPr id="5" name="Footer Placeholder 4">
            <a:extLst>
              <a:ext uri="{FF2B5EF4-FFF2-40B4-BE49-F238E27FC236}">
                <a16:creationId xmlns:a16="http://schemas.microsoft.com/office/drawing/2014/main" id="{472AB99A-7968-8942-B734-206903AE4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646165-F06C-F976-32D2-839B9438D183}"/>
              </a:ext>
            </a:extLst>
          </p:cNvPr>
          <p:cNvSpPr>
            <a:spLocks noGrp="1"/>
          </p:cNvSpPr>
          <p:nvPr>
            <p:ph type="sldNum" sz="quarter" idx="12"/>
          </p:nvPr>
        </p:nvSpPr>
        <p:spPr/>
        <p:txBody>
          <a:bodyPr/>
          <a:lstStyle/>
          <a:p>
            <a:fld id="{5EF84369-AA50-AA45-8342-2B30DFC43BED}" type="slidenum">
              <a:rPr lang="en-US" smtClean="0"/>
              <a:t>‹#›</a:t>
            </a:fld>
            <a:endParaRPr lang="en-US"/>
          </a:p>
        </p:txBody>
      </p:sp>
    </p:spTree>
    <p:extLst>
      <p:ext uri="{BB962C8B-B14F-4D97-AF65-F5344CB8AC3E}">
        <p14:creationId xmlns:p14="http://schemas.microsoft.com/office/powerpoint/2010/main" val="290550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90B0F-AB36-2BB6-E9F4-6A2CB054E7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966D66-7E09-CB10-B197-2DC79C966B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7DE9E-AB2E-D905-F0E4-C73B05FDA613}"/>
              </a:ext>
            </a:extLst>
          </p:cNvPr>
          <p:cNvSpPr>
            <a:spLocks noGrp="1"/>
          </p:cNvSpPr>
          <p:nvPr>
            <p:ph type="dt" sz="half" idx="10"/>
          </p:nvPr>
        </p:nvSpPr>
        <p:spPr/>
        <p:txBody>
          <a:bodyPr/>
          <a:lstStyle/>
          <a:p>
            <a:fld id="{FB158D44-77D3-C64E-9051-E053037A3A7B}" type="datetimeFigureOut">
              <a:rPr lang="en-US" smtClean="0"/>
              <a:t>8/12/23</a:t>
            </a:fld>
            <a:endParaRPr lang="en-US"/>
          </a:p>
        </p:txBody>
      </p:sp>
      <p:sp>
        <p:nvSpPr>
          <p:cNvPr id="5" name="Footer Placeholder 4">
            <a:extLst>
              <a:ext uri="{FF2B5EF4-FFF2-40B4-BE49-F238E27FC236}">
                <a16:creationId xmlns:a16="http://schemas.microsoft.com/office/drawing/2014/main" id="{05200101-0707-3FD8-1A3B-5E57EC36D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4873C-AC1D-DBAC-EE02-DE522D35F47F}"/>
              </a:ext>
            </a:extLst>
          </p:cNvPr>
          <p:cNvSpPr>
            <a:spLocks noGrp="1"/>
          </p:cNvSpPr>
          <p:nvPr>
            <p:ph type="sldNum" sz="quarter" idx="12"/>
          </p:nvPr>
        </p:nvSpPr>
        <p:spPr/>
        <p:txBody>
          <a:bodyPr/>
          <a:lstStyle/>
          <a:p>
            <a:fld id="{5EF84369-AA50-AA45-8342-2B30DFC43BED}" type="slidenum">
              <a:rPr lang="en-US" smtClean="0"/>
              <a:t>‹#›</a:t>
            </a:fld>
            <a:endParaRPr lang="en-US"/>
          </a:p>
        </p:txBody>
      </p:sp>
    </p:spTree>
    <p:extLst>
      <p:ext uri="{BB962C8B-B14F-4D97-AF65-F5344CB8AC3E}">
        <p14:creationId xmlns:p14="http://schemas.microsoft.com/office/powerpoint/2010/main" val="4299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3868-31DF-E9EB-EEA3-E36E087FAC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C94998-0B98-8072-A4BD-EDB68CE6BB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AC9F7-9CCA-DE9D-5018-D9779FDF500E}"/>
              </a:ext>
            </a:extLst>
          </p:cNvPr>
          <p:cNvSpPr>
            <a:spLocks noGrp="1"/>
          </p:cNvSpPr>
          <p:nvPr>
            <p:ph type="dt" sz="half" idx="10"/>
          </p:nvPr>
        </p:nvSpPr>
        <p:spPr/>
        <p:txBody>
          <a:bodyPr/>
          <a:lstStyle/>
          <a:p>
            <a:fld id="{FB158D44-77D3-C64E-9051-E053037A3A7B}" type="datetimeFigureOut">
              <a:rPr lang="en-US" smtClean="0"/>
              <a:t>8/12/23</a:t>
            </a:fld>
            <a:endParaRPr lang="en-US"/>
          </a:p>
        </p:txBody>
      </p:sp>
      <p:sp>
        <p:nvSpPr>
          <p:cNvPr id="5" name="Footer Placeholder 4">
            <a:extLst>
              <a:ext uri="{FF2B5EF4-FFF2-40B4-BE49-F238E27FC236}">
                <a16:creationId xmlns:a16="http://schemas.microsoft.com/office/drawing/2014/main" id="{710AD996-68F3-8C8B-49F0-E8D48CD55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0AD10-C9A9-CA00-5EA1-6D40608CD3B6}"/>
              </a:ext>
            </a:extLst>
          </p:cNvPr>
          <p:cNvSpPr>
            <a:spLocks noGrp="1"/>
          </p:cNvSpPr>
          <p:nvPr>
            <p:ph type="sldNum" sz="quarter" idx="12"/>
          </p:nvPr>
        </p:nvSpPr>
        <p:spPr/>
        <p:txBody>
          <a:bodyPr/>
          <a:lstStyle/>
          <a:p>
            <a:fld id="{5EF84369-AA50-AA45-8342-2B30DFC43BED}" type="slidenum">
              <a:rPr lang="en-US" smtClean="0"/>
              <a:t>‹#›</a:t>
            </a:fld>
            <a:endParaRPr lang="en-US"/>
          </a:p>
        </p:txBody>
      </p:sp>
    </p:spTree>
    <p:extLst>
      <p:ext uri="{BB962C8B-B14F-4D97-AF65-F5344CB8AC3E}">
        <p14:creationId xmlns:p14="http://schemas.microsoft.com/office/powerpoint/2010/main" val="63394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FAB31-6597-3BA4-DCA1-AE2695157A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F0D115-9A34-8206-19B5-0FBB77292B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07D4CD-26D2-B480-8005-2CBBC9D599B2}"/>
              </a:ext>
            </a:extLst>
          </p:cNvPr>
          <p:cNvSpPr>
            <a:spLocks noGrp="1"/>
          </p:cNvSpPr>
          <p:nvPr>
            <p:ph type="dt" sz="half" idx="10"/>
          </p:nvPr>
        </p:nvSpPr>
        <p:spPr/>
        <p:txBody>
          <a:bodyPr/>
          <a:lstStyle/>
          <a:p>
            <a:fld id="{FB158D44-77D3-C64E-9051-E053037A3A7B}" type="datetimeFigureOut">
              <a:rPr lang="en-US" smtClean="0"/>
              <a:t>8/12/23</a:t>
            </a:fld>
            <a:endParaRPr lang="en-US"/>
          </a:p>
        </p:txBody>
      </p:sp>
      <p:sp>
        <p:nvSpPr>
          <p:cNvPr id="5" name="Footer Placeholder 4">
            <a:extLst>
              <a:ext uri="{FF2B5EF4-FFF2-40B4-BE49-F238E27FC236}">
                <a16:creationId xmlns:a16="http://schemas.microsoft.com/office/drawing/2014/main" id="{A39A3C2A-E3B3-267A-1459-59E1A7413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BA09C-69EE-FC94-F93B-E727183A686F}"/>
              </a:ext>
            </a:extLst>
          </p:cNvPr>
          <p:cNvSpPr>
            <a:spLocks noGrp="1"/>
          </p:cNvSpPr>
          <p:nvPr>
            <p:ph type="sldNum" sz="quarter" idx="12"/>
          </p:nvPr>
        </p:nvSpPr>
        <p:spPr/>
        <p:txBody>
          <a:bodyPr/>
          <a:lstStyle/>
          <a:p>
            <a:fld id="{5EF84369-AA50-AA45-8342-2B30DFC43BED}" type="slidenum">
              <a:rPr lang="en-US" smtClean="0"/>
              <a:t>‹#›</a:t>
            </a:fld>
            <a:endParaRPr lang="en-US"/>
          </a:p>
        </p:txBody>
      </p:sp>
    </p:spTree>
    <p:extLst>
      <p:ext uri="{BB962C8B-B14F-4D97-AF65-F5344CB8AC3E}">
        <p14:creationId xmlns:p14="http://schemas.microsoft.com/office/powerpoint/2010/main" val="1187784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D446F-9FEC-A3CE-3843-FB6CF9D978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C30438-B4F6-1A58-3E11-C1E502196E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9A7693-8D7F-E942-3384-F38F3CFC7B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C20128-09D5-0CB9-1387-7B3830570A18}"/>
              </a:ext>
            </a:extLst>
          </p:cNvPr>
          <p:cNvSpPr>
            <a:spLocks noGrp="1"/>
          </p:cNvSpPr>
          <p:nvPr>
            <p:ph type="dt" sz="half" idx="10"/>
          </p:nvPr>
        </p:nvSpPr>
        <p:spPr/>
        <p:txBody>
          <a:bodyPr/>
          <a:lstStyle/>
          <a:p>
            <a:fld id="{FB158D44-77D3-C64E-9051-E053037A3A7B}" type="datetimeFigureOut">
              <a:rPr lang="en-US" smtClean="0"/>
              <a:t>8/12/23</a:t>
            </a:fld>
            <a:endParaRPr lang="en-US"/>
          </a:p>
        </p:txBody>
      </p:sp>
      <p:sp>
        <p:nvSpPr>
          <p:cNvPr id="6" name="Footer Placeholder 5">
            <a:extLst>
              <a:ext uri="{FF2B5EF4-FFF2-40B4-BE49-F238E27FC236}">
                <a16:creationId xmlns:a16="http://schemas.microsoft.com/office/drawing/2014/main" id="{A557B878-3C70-E33E-A5B8-2776DFC6C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DFA7D4-F5CF-602B-993B-E27F003A1424}"/>
              </a:ext>
            </a:extLst>
          </p:cNvPr>
          <p:cNvSpPr>
            <a:spLocks noGrp="1"/>
          </p:cNvSpPr>
          <p:nvPr>
            <p:ph type="sldNum" sz="quarter" idx="12"/>
          </p:nvPr>
        </p:nvSpPr>
        <p:spPr/>
        <p:txBody>
          <a:bodyPr/>
          <a:lstStyle/>
          <a:p>
            <a:fld id="{5EF84369-AA50-AA45-8342-2B30DFC43BED}" type="slidenum">
              <a:rPr lang="en-US" smtClean="0"/>
              <a:t>‹#›</a:t>
            </a:fld>
            <a:endParaRPr lang="en-US"/>
          </a:p>
        </p:txBody>
      </p:sp>
    </p:spTree>
    <p:extLst>
      <p:ext uri="{BB962C8B-B14F-4D97-AF65-F5344CB8AC3E}">
        <p14:creationId xmlns:p14="http://schemas.microsoft.com/office/powerpoint/2010/main" val="404214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8311A-9D2D-E2CA-6EF6-3E2DB812D8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EC43FF-4C5D-4F80-0DC2-23969D70DA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58D07F-1AA8-CFB3-F524-46CD7C4046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44F0FC-CA2A-377D-1445-7A146BDF56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4EC0ED-EDC1-3BAC-4330-3E92166ADC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07BEFE-120F-0199-89D9-E2488C4C19D9}"/>
              </a:ext>
            </a:extLst>
          </p:cNvPr>
          <p:cNvSpPr>
            <a:spLocks noGrp="1"/>
          </p:cNvSpPr>
          <p:nvPr>
            <p:ph type="dt" sz="half" idx="10"/>
          </p:nvPr>
        </p:nvSpPr>
        <p:spPr/>
        <p:txBody>
          <a:bodyPr/>
          <a:lstStyle/>
          <a:p>
            <a:fld id="{FB158D44-77D3-C64E-9051-E053037A3A7B}" type="datetimeFigureOut">
              <a:rPr lang="en-US" smtClean="0"/>
              <a:t>8/12/23</a:t>
            </a:fld>
            <a:endParaRPr lang="en-US"/>
          </a:p>
        </p:txBody>
      </p:sp>
      <p:sp>
        <p:nvSpPr>
          <p:cNvPr id="8" name="Footer Placeholder 7">
            <a:extLst>
              <a:ext uri="{FF2B5EF4-FFF2-40B4-BE49-F238E27FC236}">
                <a16:creationId xmlns:a16="http://schemas.microsoft.com/office/drawing/2014/main" id="{B411A78E-C3F0-1EC4-1ED6-11A644DAF2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7D2863-71E5-A84E-20FE-79221AEAE668}"/>
              </a:ext>
            </a:extLst>
          </p:cNvPr>
          <p:cNvSpPr>
            <a:spLocks noGrp="1"/>
          </p:cNvSpPr>
          <p:nvPr>
            <p:ph type="sldNum" sz="quarter" idx="12"/>
          </p:nvPr>
        </p:nvSpPr>
        <p:spPr/>
        <p:txBody>
          <a:bodyPr/>
          <a:lstStyle/>
          <a:p>
            <a:fld id="{5EF84369-AA50-AA45-8342-2B30DFC43BED}" type="slidenum">
              <a:rPr lang="en-US" smtClean="0"/>
              <a:t>‹#›</a:t>
            </a:fld>
            <a:endParaRPr lang="en-US"/>
          </a:p>
        </p:txBody>
      </p:sp>
    </p:spTree>
    <p:extLst>
      <p:ext uri="{BB962C8B-B14F-4D97-AF65-F5344CB8AC3E}">
        <p14:creationId xmlns:p14="http://schemas.microsoft.com/office/powerpoint/2010/main" val="2698036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4B5EF-AF69-C8CA-DD7D-9333F4A268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046EE8-3FCC-4844-371C-CD4643AB565B}"/>
              </a:ext>
            </a:extLst>
          </p:cNvPr>
          <p:cNvSpPr>
            <a:spLocks noGrp="1"/>
          </p:cNvSpPr>
          <p:nvPr>
            <p:ph type="dt" sz="half" idx="10"/>
          </p:nvPr>
        </p:nvSpPr>
        <p:spPr/>
        <p:txBody>
          <a:bodyPr/>
          <a:lstStyle/>
          <a:p>
            <a:fld id="{FB158D44-77D3-C64E-9051-E053037A3A7B}" type="datetimeFigureOut">
              <a:rPr lang="en-US" smtClean="0"/>
              <a:t>8/12/23</a:t>
            </a:fld>
            <a:endParaRPr lang="en-US"/>
          </a:p>
        </p:txBody>
      </p:sp>
      <p:sp>
        <p:nvSpPr>
          <p:cNvPr id="4" name="Footer Placeholder 3">
            <a:extLst>
              <a:ext uri="{FF2B5EF4-FFF2-40B4-BE49-F238E27FC236}">
                <a16:creationId xmlns:a16="http://schemas.microsoft.com/office/drawing/2014/main" id="{13F552C9-9267-7657-3F14-4CAEB90181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E638E3-F9E0-D2BA-3B5A-AA119C8D3EC1}"/>
              </a:ext>
            </a:extLst>
          </p:cNvPr>
          <p:cNvSpPr>
            <a:spLocks noGrp="1"/>
          </p:cNvSpPr>
          <p:nvPr>
            <p:ph type="sldNum" sz="quarter" idx="12"/>
          </p:nvPr>
        </p:nvSpPr>
        <p:spPr/>
        <p:txBody>
          <a:bodyPr/>
          <a:lstStyle/>
          <a:p>
            <a:fld id="{5EF84369-AA50-AA45-8342-2B30DFC43BED}" type="slidenum">
              <a:rPr lang="en-US" smtClean="0"/>
              <a:t>‹#›</a:t>
            </a:fld>
            <a:endParaRPr lang="en-US"/>
          </a:p>
        </p:txBody>
      </p:sp>
    </p:spTree>
    <p:extLst>
      <p:ext uri="{BB962C8B-B14F-4D97-AF65-F5344CB8AC3E}">
        <p14:creationId xmlns:p14="http://schemas.microsoft.com/office/powerpoint/2010/main" val="3417113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8F324E-EA6E-5D80-19B3-C5971AA4F481}"/>
              </a:ext>
            </a:extLst>
          </p:cNvPr>
          <p:cNvSpPr>
            <a:spLocks noGrp="1"/>
          </p:cNvSpPr>
          <p:nvPr>
            <p:ph type="dt" sz="half" idx="10"/>
          </p:nvPr>
        </p:nvSpPr>
        <p:spPr/>
        <p:txBody>
          <a:bodyPr/>
          <a:lstStyle/>
          <a:p>
            <a:fld id="{FB158D44-77D3-C64E-9051-E053037A3A7B}" type="datetimeFigureOut">
              <a:rPr lang="en-US" smtClean="0"/>
              <a:t>8/12/23</a:t>
            </a:fld>
            <a:endParaRPr lang="en-US"/>
          </a:p>
        </p:txBody>
      </p:sp>
      <p:sp>
        <p:nvSpPr>
          <p:cNvPr id="3" name="Footer Placeholder 2">
            <a:extLst>
              <a:ext uri="{FF2B5EF4-FFF2-40B4-BE49-F238E27FC236}">
                <a16:creationId xmlns:a16="http://schemas.microsoft.com/office/drawing/2014/main" id="{6332627B-186A-CF6F-F1D8-BFE95670FE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5B58A9-3CB0-74A5-DBDD-440D4CCEB6AD}"/>
              </a:ext>
            </a:extLst>
          </p:cNvPr>
          <p:cNvSpPr>
            <a:spLocks noGrp="1"/>
          </p:cNvSpPr>
          <p:nvPr>
            <p:ph type="sldNum" sz="quarter" idx="12"/>
          </p:nvPr>
        </p:nvSpPr>
        <p:spPr/>
        <p:txBody>
          <a:bodyPr/>
          <a:lstStyle/>
          <a:p>
            <a:fld id="{5EF84369-AA50-AA45-8342-2B30DFC43BED}" type="slidenum">
              <a:rPr lang="en-US" smtClean="0"/>
              <a:t>‹#›</a:t>
            </a:fld>
            <a:endParaRPr lang="en-US"/>
          </a:p>
        </p:txBody>
      </p:sp>
    </p:spTree>
    <p:extLst>
      <p:ext uri="{BB962C8B-B14F-4D97-AF65-F5344CB8AC3E}">
        <p14:creationId xmlns:p14="http://schemas.microsoft.com/office/powerpoint/2010/main" val="2001999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4C0F-F63A-93ED-F313-0CD344BB92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F3A346-09B5-028F-E760-C87963D87B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E26944-A953-35E2-6DC9-D557EF709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50B63B-C91C-5C00-64D0-89905945F052}"/>
              </a:ext>
            </a:extLst>
          </p:cNvPr>
          <p:cNvSpPr>
            <a:spLocks noGrp="1"/>
          </p:cNvSpPr>
          <p:nvPr>
            <p:ph type="dt" sz="half" idx="10"/>
          </p:nvPr>
        </p:nvSpPr>
        <p:spPr/>
        <p:txBody>
          <a:bodyPr/>
          <a:lstStyle/>
          <a:p>
            <a:fld id="{FB158D44-77D3-C64E-9051-E053037A3A7B}" type="datetimeFigureOut">
              <a:rPr lang="en-US" smtClean="0"/>
              <a:t>8/12/23</a:t>
            </a:fld>
            <a:endParaRPr lang="en-US"/>
          </a:p>
        </p:txBody>
      </p:sp>
      <p:sp>
        <p:nvSpPr>
          <p:cNvPr id="6" name="Footer Placeholder 5">
            <a:extLst>
              <a:ext uri="{FF2B5EF4-FFF2-40B4-BE49-F238E27FC236}">
                <a16:creationId xmlns:a16="http://schemas.microsoft.com/office/drawing/2014/main" id="{E4A1F2C4-9199-D821-A069-3D98F2C775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E43BFD-7997-24B1-BA47-20AA7AE7B487}"/>
              </a:ext>
            </a:extLst>
          </p:cNvPr>
          <p:cNvSpPr>
            <a:spLocks noGrp="1"/>
          </p:cNvSpPr>
          <p:nvPr>
            <p:ph type="sldNum" sz="quarter" idx="12"/>
          </p:nvPr>
        </p:nvSpPr>
        <p:spPr/>
        <p:txBody>
          <a:bodyPr/>
          <a:lstStyle/>
          <a:p>
            <a:fld id="{5EF84369-AA50-AA45-8342-2B30DFC43BED}" type="slidenum">
              <a:rPr lang="en-US" smtClean="0"/>
              <a:t>‹#›</a:t>
            </a:fld>
            <a:endParaRPr lang="en-US"/>
          </a:p>
        </p:txBody>
      </p:sp>
    </p:spTree>
    <p:extLst>
      <p:ext uri="{BB962C8B-B14F-4D97-AF65-F5344CB8AC3E}">
        <p14:creationId xmlns:p14="http://schemas.microsoft.com/office/powerpoint/2010/main" val="261516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1590B-0AA7-D669-4F90-133AE7FA9E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37D52E-0C70-3164-1EA2-0956C9E6E8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9B411C-BD9F-727D-BB0F-D41898218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BD47A8-72ED-FA26-6AE9-9FC677553CD0}"/>
              </a:ext>
            </a:extLst>
          </p:cNvPr>
          <p:cNvSpPr>
            <a:spLocks noGrp="1"/>
          </p:cNvSpPr>
          <p:nvPr>
            <p:ph type="dt" sz="half" idx="10"/>
          </p:nvPr>
        </p:nvSpPr>
        <p:spPr/>
        <p:txBody>
          <a:bodyPr/>
          <a:lstStyle/>
          <a:p>
            <a:fld id="{FB158D44-77D3-C64E-9051-E053037A3A7B}" type="datetimeFigureOut">
              <a:rPr lang="en-US" smtClean="0"/>
              <a:t>8/12/23</a:t>
            </a:fld>
            <a:endParaRPr lang="en-US"/>
          </a:p>
        </p:txBody>
      </p:sp>
      <p:sp>
        <p:nvSpPr>
          <p:cNvPr id="6" name="Footer Placeholder 5">
            <a:extLst>
              <a:ext uri="{FF2B5EF4-FFF2-40B4-BE49-F238E27FC236}">
                <a16:creationId xmlns:a16="http://schemas.microsoft.com/office/drawing/2014/main" id="{B4B88858-57A1-60EE-AB6B-FD2006D050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ECCB14-F77D-BECC-72FA-8D5D87DA8384}"/>
              </a:ext>
            </a:extLst>
          </p:cNvPr>
          <p:cNvSpPr>
            <a:spLocks noGrp="1"/>
          </p:cNvSpPr>
          <p:nvPr>
            <p:ph type="sldNum" sz="quarter" idx="12"/>
          </p:nvPr>
        </p:nvSpPr>
        <p:spPr/>
        <p:txBody>
          <a:bodyPr/>
          <a:lstStyle/>
          <a:p>
            <a:fld id="{5EF84369-AA50-AA45-8342-2B30DFC43BED}" type="slidenum">
              <a:rPr lang="en-US" smtClean="0"/>
              <a:t>‹#›</a:t>
            </a:fld>
            <a:endParaRPr lang="en-US"/>
          </a:p>
        </p:txBody>
      </p:sp>
    </p:spTree>
    <p:extLst>
      <p:ext uri="{BB962C8B-B14F-4D97-AF65-F5344CB8AC3E}">
        <p14:creationId xmlns:p14="http://schemas.microsoft.com/office/powerpoint/2010/main" val="3786494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821D4-323F-6680-03CF-9637ADB688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DC1634-93F9-E730-FE6F-91C3F4578A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53923-90E2-53B4-AF74-DCEC5B44E3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58D44-77D3-C64E-9051-E053037A3A7B}" type="datetimeFigureOut">
              <a:rPr lang="en-US" smtClean="0"/>
              <a:t>8/12/23</a:t>
            </a:fld>
            <a:endParaRPr lang="en-US"/>
          </a:p>
        </p:txBody>
      </p:sp>
      <p:sp>
        <p:nvSpPr>
          <p:cNvPr id="5" name="Footer Placeholder 4">
            <a:extLst>
              <a:ext uri="{FF2B5EF4-FFF2-40B4-BE49-F238E27FC236}">
                <a16:creationId xmlns:a16="http://schemas.microsoft.com/office/drawing/2014/main" id="{DBF24F4C-3E26-713B-96D2-04D1E6D424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58DED1-1B2B-7EAA-3C47-6668AE8EBC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84369-AA50-AA45-8342-2B30DFC43BED}" type="slidenum">
              <a:rPr lang="en-US" smtClean="0"/>
              <a:t>‹#›</a:t>
            </a:fld>
            <a:endParaRPr lang="en-US"/>
          </a:p>
        </p:txBody>
      </p:sp>
    </p:spTree>
    <p:extLst>
      <p:ext uri="{BB962C8B-B14F-4D97-AF65-F5344CB8AC3E}">
        <p14:creationId xmlns:p14="http://schemas.microsoft.com/office/powerpoint/2010/main" val="42444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tatue on top of building">
            <a:extLst>
              <a:ext uri="{FF2B5EF4-FFF2-40B4-BE49-F238E27FC236}">
                <a16:creationId xmlns:a16="http://schemas.microsoft.com/office/drawing/2014/main" id="{4ADCBFCE-76EA-90CB-926E-177C840818D4}"/>
              </a:ext>
            </a:extLst>
          </p:cNvPr>
          <p:cNvPicPr>
            <a:picLocks noChangeAspect="1"/>
          </p:cNvPicPr>
          <p:nvPr/>
        </p:nvPicPr>
        <p:blipFill rotWithShape="1">
          <a:blip r:embed="rId2"/>
          <a:srcRect l="4732" t="9091" r="18566"/>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72E0EA-10A4-1780-FB1B-EEEF55BAEC34}"/>
              </a:ext>
            </a:extLst>
          </p:cNvPr>
          <p:cNvSpPr>
            <a:spLocks noGrp="1"/>
          </p:cNvSpPr>
          <p:nvPr>
            <p:ph type="ctrTitle"/>
          </p:nvPr>
        </p:nvSpPr>
        <p:spPr>
          <a:xfrm>
            <a:off x="477981" y="1122363"/>
            <a:ext cx="4023360" cy="3204134"/>
          </a:xfrm>
        </p:spPr>
        <p:txBody>
          <a:bodyPr anchor="b">
            <a:normAutofit/>
          </a:bodyPr>
          <a:lstStyle/>
          <a:p>
            <a:pPr algn="l"/>
            <a:r>
              <a:rPr lang="en-US" sz="3700">
                <a:solidFill>
                  <a:schemeClr val="bg1"/>
                </a:solidFill>
              </a:rPr>
              <a:t>QSO–22–13–CLIA </a:t>
            </a:r>
            <a:br>
              <a:rPr lang="en-US" sz="3700">
                <a:solidFill>
                  <a:schemeClr val="bg1"/>
                </a:solidFill>
              </a:rPr>
            </a:br>
            <a:r>
              <a:rPr lang="en-US" sz="3700">
                <a:solidFill>
                  <a:schemeClr val="bg1"/>
                </a:solidFill>
              </a:rPr>
              <a:t>outlines enforcement discretion in certain clinical laboratory practices.</a:t>
            </a:r>
          </a:p>
        </p:txBody>
      </p:sp>
      <p:sp>
        <p:nvSpPr>
          <p:cNvPr id="3" name="Subtitle 2">
            <a:extLst>
              <a:ext uri="{FF2B5EF4-FFF2-40B4-BE49-F238E27FC236}">
                <a16:creationId xmlns:a16="http://schemas.microsoft.com/office/drawing/2014/main" id="{CD14EEF7-4374-C18F-530D-B6C6B640C8AE}"/>
              </a:ext>
            </a:extLst>
          </p:cNvPr>
          <p:cNvSpPr>
            <a:spLocks noGrp="1"/>
          </p:cNvSpPr>
          <p:nvPr>
            <p:ph type="subTitle" idx="1"/>
          </p:nvPr>
        </p:nvSpPr>
        <p:spPr>
          <a:xfrm>
            <a:off x="477980" y="4872922"/>
            <a:ext cx="4023359" cy="1208141"/>
          </a:xfrm>
        </p:spPr>
        <p:txBody>
          <a:bodyPr>
            <a:normAutofit/>
          </a:bodyPr>
          <a:lstStyle/>
          <a:p>
            <a:pPr algn="l"/>
            <a:r>
              <a:rPr lang="en-US" sz="2000" dirty="0">
                <a:solidFill>
                  <a:schemeClr val="bg1"/>
                </a:solidFill>
              </a:rPr>
              <a:t>Joe Lennerz MD PhD</a:t>
            </a:r>
          </a:p>
          <a:p>
            <a:pPr algn="l"/>
            <a:r>
              <a:rPr lang="en-US" sz="2000" dirty="0">
                <a:solidFill>
                  <a:schemeClr val="bg1"/>
                </a:solidFill>
              </a:rPr>
              <a:t>Center for Integrated Diagnostics</a:t>
            </a:r>
          </a:p>
          <a:p>
            <a:pPr algn="l"/>
            <a:r>
              <a:rPr lang="en-US" sz="2000" dirty="0">
                <a:solidFill>
                  <a:schemeClr val="bg1"/>
                </a:solidFill>
              </a:rPr>
              <a:t>Boston, MA, USA</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1535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5F1B1-925C-9A05-2F00-0DAC98F838A2}"/>
              </a:ext>
            </a:extLst>
          </p:cNvPr>
          <p:cNvSpPr>
            <a:spLocks noGrp="1"/>
          </p:cNvSpPr>
          <p:nvPr>
            <p:ph type="title"/>
          </p:nvPr>
        </p:nvSpPr>
        <p:spPr/>
        <p:txBody>
          <a:bodyPr/>
          <a:lstStyle/>
          <a:p>
            <a:r>
              <a:rPr lang="en-US" dirty="0">
                <a:solidFill>
                  <a:srgbClr val="FFC000"/>
                </a:solidFill>
              </a:rPr>
              <a:t>APPENDIX</a:t>
            </a:r>
          </a:p>
        </p:txBody>
      </p:sp>
      <p:sp>
        <p:nvSpPr>
          <p:cNvPr id="3" name="Content Placeholder 2">
            <a:extLst>
              <a:ext uri="{FF2B5EF4-FFF2-40B4-BE49-F238E27FC236}">
                <a16:creationId xmlns:a16="http://schemas.microsoft.com/office/drawing/2014/main" id="{89A3E38F-173C-9D7E-E0D7-ACEAFCFE8F8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18505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48371-8E8A-E4D3-4106-CF36BC1CEE20}"/>
              </a:ext>
            </a:extLst>
          </p:cNvPr>
          <p:cNvSpPr>
            <a:spLocks noGrp="1"/>
          </p:cNvSpPr>
          <p:nvPr>
            <p:ph type="title"/>
          </p:nvPr>
        </p:nvSpPr>
        <p:spPr/>
        <p:txBody>
          <a:bodyPr/>
          <a:lstStyle/>
          <a:p>
            <a:r>
              <a:rPr lang="en-US" dirty="0"/>
              <a:t>Specific questions – </a:t>
            </a:r>
            <a:r>
              <a:rPr lang="en-US" b="1" dirty="0"/>
              <a:t>Histopathology</a:t>
            </a:r>
          </a:p>
        </p:txBody>
      </p:sp>
      <p:sp>
        <p:nvSpPr>
          <p:cNvPr id="3" name="Content Placeholder 2">
            <a:extLst>
              <a:ext uri="{FF2B5EF4-FFF2-40B4-BE49-F238E27FC236}">
                <a16:creationId xmlns:a16="http://schemas.microsoft.com/office/drawing/2014/main" id="{50A97A5B-D940-1BF4-3383-E69254A26007}"/>
              </a:ext>
            </a:extLst>
          </p:cNvPr>
          <p:cNvSpPr>
            <a:spLocks noGrp="1"/>
          </p:cNvSpPr>
          <p:nvPr>
            <p:ph idx="1"/>
          </p:nvPr>
        </p:nvSpPr>
        <p:spPr>
          <a:xfrm>
            <a:off x="838200" y="1690688"/>
            <a:ext cx="10515600" cy="4971369"/>
          </a:xfrm>
        </p:spPr>
        <p:txBody>
          <a:bodyPr>
            <a:normAutofit lnSpcReduction="10000"/>
          </a:bodyPr>
          <a:lstStyle/>
          <a:p>
            <a:pPr>
              <a:spcBef>
                <a:spcPts val="0"/>
              </a:spcBef>
            </a:pPr>
            <a:r>
              <a:rPr lang="en-US" sz="1800" kern="0" dirty="0">
                <a:effectLst/>
                <a:latin typeface="+mj-lt"/>
                <a:ea typeface="Calibri" panose="020F0502020204030204" pitchFamily="34" charset="0"/>
                <a:cs typeface="Times New Roman" panose="02020603050405020304" pitchFamily="18" charset="0"/>
              </a:rPr>
              <a:t>Whether, and how, CLIA should provide oversight of histopathology preparation and processing of tissue samples for slide staining, specifically related to guidance for routine histopathology slide staining and complex IHC staining?</a:t>
            </a:r>
          </a:p>
          <a:p>
            <a:pPr marL="0" indent="0">
              <a:spcBef>
                <a:spcPts val="0"/>
              </a:spcBef>
              <a:buNone/>
            </a:pPr>
            <a:endParaRPr lang="en-US" sz="1800" kern="100" dirty="0">
              <a:effectLst/>
              <a:latin typeface="+mj-lt"/>
              <a:ea typeface="Calibri" panose="020F0502020204030204" pitchFamily="34" charset="0"/>
              <a:cs typeface="Times New Roman" panose="02020603050405020304" pitchFamily="18" charset="0"/>
            </a:endParaRPr>
          </a:p>
          <a:p>
            <a:pPr>
              <a:spcBef>
                <a:spcPts val="0"/>
              </a:spcBef>
            </a:pPr>
            <a:r>
              <a:rPr lang="en-US" sz="1800" kern="0" dirty="0">
                <a:effectLst/>
                <a:latin typeface="+mj-lt"/>
                <a:ea typeface="Calibri" panose="020F0502020204030204" pitchFamily="34" charset="0"/>
                <a:cs typeface="Times New Roman" panose="02020603050405020304" pitchFamily="18" charset="0"/>
              </a:rPr>
              <a:t>What criteria (for example, training programs, on-the-job training, experience, or academic degree) would interested parties recommend for personnel performing high complexity automated IHC staining?</a:t>
            </a:r>
            <a:endParaRPr lang="en-US" sz="1800" kern="100" dirty="0">
              <a:effectLst/>
              <a:latin typeface="+mj-lt"/>
              <a:ea typeface="Calibri" panose="020F0502020204030204" pitchFamily="34" charset="0"/>
              <a:cs typeface="Times New Roman" panose="02020603050405020304" pitchFamily="18" charset="0"/>
            </a:endParaRPr>
          </a:p>
          <a:p>
            <a:pPr>
              <a:spcBef>
                <a:spcPts val="0"/>
              </a:spcBef>
            </a:pPr>
            <a:endParaRPr lang="en-US" sz="1800" kern="0" dirty="0">
              <a:effectLst/>
              <a:latin typeface="+mj-lt"/>
              <a:ea typeface="Calibri" panose="020F0502020204030204" pitchFamily="34" charset="0"/>
              <a:cs typeface="Times New Roman" panose="02020603050405020304" pitchFamily="18" charset="0"/>
            </a:endParaRPr>
          </a:p>
          <a:p>
            <a:pPr>
              <a:spcBef>
                <a:spcPts val="0"/>
              </a:spcBef>
            </a:pPr>
            <a:r>
              <a:rPr lang="en-US" sz="1800" kern="0" dirty="0">
                <a:effectLst/>
                <a:latin typeface="+mj-lt"/>
                <a:ea typeface="Calibri" panose="020F0502020204030204" pitchFamily="34" charset="0"/>
                <a:cs typeface="Times New Roman" panose="02020603050405020304" pitchFamily="18" charset="0"/>
              </a:rPr>
              <a:t>How does the categorization of automated staining systems impact personnel who are currently performing this task but do not meet the qualifications for performing high complexity testing?</a:t>
            </a:r>
            <a:endParaRPr lang="en-US" sz="1800" kern="100" dirty="0">
              <a:effectLst/>
              <a:latin typeface="+mj-lt"/>
              <a:ea typeface="Calibri" panose="020F0502020204030204" pitchFamily="34" charset="0"/>
              <a:cs typeface="Times New Roman" panose="02020603050405020304" pitchFamily="18" charset="0"/>
            </a:endParaRPr>
          </a:p>
          <a:p>
            <a:pPr>
              <a:spcBef>
                <a:spcPts val="0"/>
              </a:spcBef>
            </a:pPr>
            <a:endParaRPr lang="en-US" sz="1800" kern="0" dirty="0">
              <a:effectLst/>
              <a:latin typeface="+mj-lt"/>
              <a:ea typeface="Calibri" panose="020F0502020204030204" pitchFamily="34" charset="0"/>
              <a:cs typeface="Times New Roman" panose="02020603050405020304" pitchFamily="18" charset="0"/>
            </a:endParaRPr>
          </a:p>
          <a:p>
            <a:pPr>
              <a:spcBef>
                <a:spcPts val="0"/>
              </a:spcBef>
            </a:pPr>
            <a:r>
              <a:rPr lang="en-US" sz="1800" kern="0" dirty="0">
                <a:effectLst/>
                <a:latin typeface="+mj-lt"/>
                <a:ea typeface="Calibri" panose="020F0502020204030204" pitchFamily="34" charset="0"/>
                <a:cs typeface="Times New Roman" panose="02020603050405020304" pitchFamily="18" charset="0"/>
              </a:rPr>
              <a:t>What is an acceptable timeframe between the review of the macroscopic gross tissue examination, and the review and confirmation of these tissue findings by a pathologist prior to the microscopic review of slides to protect the integrity of the macroscopic tissue?</a:t>
            </a:r>
            <a:endParaRPr lang="en-US" sz="1800" kern="100" dirty="0">
              <a:latin typeface="+mj-lt"/>
              <a:ea typeface="Calibri" panose="020F0502020204030204" pitchFamily="34" charset="0"/>
              <a:cs typeface="Times New Roman" panose="02020603050405020304" pitchFamily="18" charset="0"/>
            </a:endParaRPr>
          </a:p>
          <a:p>
            <a:pPr>
              <a:spcBef>
                <a:spcPts val="0"/>
              </a:spcBef>
            </a:pPr>
            <a:endParaRPr lang="en-US" sz="1800" kern="100" dirty="0">
              <a:effectLst/>
              <a:latin typeface="+mj-lt"/>
              <a:ea typeface="Calibri" panose="020F0502020204030204" pitchFamily="34" charset="0"/>
              <a:cs typeface="Times New Roman" panose="02020603050405020304" pitchFamily="18" charset="0"/>
            </a:endParaRPr>
          </a:p>
          <a:p>
            <a:pPr>
              <a:spcBef>
                <a:spcPts val="0"/>
              </a:spcBef>
            </a:pPr>
            <a:r>
              <a:rPr lang="en-US" sz="1800" kern="0" dirty="0">
                <a:effectLst/>
                <a:latin typeface="+mj-lt"/>
                <a:ea typeface="Calibri" panose="020F0502020204030204" pitchFamily="34" charset="0"/>
                <a:cs typeface="Times New Roman" panose="02020603050405020304" pitchFamily="18" charset="0"/>
              </a:rPr>
              <a:t>What education and experience or training requirements should be required for individuals to qualify as a general supervisor (GS) for histopathology? If qualified, what is an acceptable timeframe for the GS to review and evaluate gross examinations under the specialty of histopathology?</a:t>
            </a:r>
            <a:endParaRPr lang="en-US" sz="1800" kern="100" dirty="0">
              <a:effectLst/>
              <a:latin typeface="+mj-lt"/>
              <a:ea typeface="Calibri" panose="020F0502020204030204" pitchFamily="34" charset="0"/>
              <a:cs typeface="Times New Roman" panose="02020603050405020304" pitchFamily="18" charset="0"/>
            </a:endParaRPr>
          </a:p>
          <a:p>
            <a:pPr>
              <a:spcBef>
                <a:spcPts val="0"/>
              </a:spcBef>
            </a:pPr>
            <a:endParaRPr lang="en-US" sz="1800" kern="0" dirty="0">
              <a:latin typeface="+mj-lt"/>
              <a:ea typeface="Calibri" panose="020F0502020204030204" pitchFamily="34" charset="0"/>
              <a:cs typeface="Times New Roman" panose="02020603050405020304" pitchFamily="18" charset="0"/>
            </a:endParaRPr>
          </a:p>
          <a:p>
            <a:pPr>
              <a:spcBef>
                <a:spcPts val="0"/>
              </a:spcBef>
            </a:pPr>
            <a:r>
              <a:rPr lang="en-US" sz="1800" kern="0" dirty="0">
                <a:effectLst/>
                <a:latin typeface="+mj-lt"/>
                <a:ea typeface="Calibri" panose="020F0502020204030204" pitchFamily="34" charset="0"/>
                <a:cs typeface="Times New Roman" panose="02020603050405020304" pitchFamily="18" charset="0"/>
              </a:rPr>
              <a:t>What education and professional experience, or training requirements should be required for individuals performing gross tissue examination that have an associate degree from a </a:t>
            </a:r>
            <a:r>
              <a:rPr lang="en-US" sz="1800" kern="0" dirty="0" err="1">
                <a:effectLst/>
                <a:latin typeface="+mj-lt"/>
                <a:ea typeface="Calibri" panose="020F0502020204030204" pitchFamily="34" charset="0"/>
                <a:cs typeface="Times New Roman" panose="02020603050405020304" pitchFamily="18" charset="0"/>
              </a:rPr>
              <a:t>histotechnician</a:t>
            </a:r>
            <a:r>
              <a:rPr lang="en-US" sz="1800" kern="0" dirty="0">
                <a:effectLst/>
                <a:latin typeface="+mj-lt"/>
                <a:ea typeface="Calibri" panose="020F0502020204030204" pitchFamily="34" charset="0"/>
                <a:cs typeface="Times New Roman" panose="02020603050405020304" pitchFamily="18" charset="0"/>
              </a:rPr>
              <a:t> program or a PA who has training from an accredited program and is certified as a PA?</a:t>
            </a:r>
            <a:endParaRPr lang="en-US" sz="1800" kern="100" dirty="0">
              <a:effectLst/>
              <a:latin typeface="+mj-lt"/>
              <a:ea typeface="Calibri" panose="020F0502020204030204" pitchFamily="34" charset="0"/>
              <a:cs typeface="Times New Roman" panose="02020603050405020304" pitchFamily="18" charset="0"/>
            </a:endParaRPr>
          </a:p>
          <a:p>
            <a:endParaRPr lang="en-US" dirty="0">
              <a:latin typeface="+mj-lt"/>
            </a:endParaRPr>
          </a:p>
        </p:txBody>
      </p:sp>
    </p:spTree>
    <p:extLst>
      <p:ext uri="{BB962C8B-B14F-4D97-AF65-F5344CB8AC3E}">
        <p14:creationId xmlns:p14="http://schemas.microsoft.com/office/powerpoint/2010/main" val="1620071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5403F-3C1E-8E0C-49EC-8E1332A54E9B}"/>
              </a:ext>
            </a:extLst>
          </p:cNvPr>
          <p:cNvSpPr>
            <a:spLocks noGrp="1"/>
          </p:cNvSpPr>
          <p:nvPr>
            <p:ph type="title"/>
          </p:nvPr>
        </p:nvSpPr>
        <p:spPr>
          <a:xfrm>
            <a:off x="838200" y="895478"/>
            <a:ext cx="10515600" cy="1325563"/>
          </a:xfrm>
        </p:spPr>
        <p:txBody>
          <a:bodyPr>
            <a:noAutofit/>
          </a:bodyPr>
          <a:lstStyle/>
          <a:p>
            <a:r>
              <a:rPr lang="en-US" dirty="0">
                <a:cs typeface="Calibri" panose="020F0502020204030204" pitchFamily="34" charset="0"/>
              </a:rPr>
              <a:t>Specific questions – </a:t>
            </a:r>
            <a:r>
              <a:rPr lang="en-US" b="1" dirty="0">
                <a:effectLst/>
                <a:cs typeface="Calibri" panose="020F0502020204030204" pitchFamily="34" charset="0"/>
              </a:rPr>
              <a:t>Histopathology and Cytology Testing at Remote Locations</a:t>
            </a:r>
            <a:br>
              <a:rPr lang="en-US" dirty="0">
                <a:effectLst/>
                <a:cs typeface="Calibri" panose="020F0502020204030204" pitchFamily="34" charset="0"/>
              </a:rPr>
            </a:br>
            <a:endParaRPr lang="en-US" dirty="0">
              <a:cs typeface="Calibri" panose="020F0502020204030204" pitchFamily="34" charset="0"/>
            </a:endParaRPr>
          </a:p>
        </p:txBody>
      </p:sp>
      <p:sp>
        <p:nvSpPr>
          <p:cNvPr id="3" name="Content Placeholder 2">
            <a:extLst>
              <a:ext uri="{FF2B5EF4-FFF2-40B4-BE49-F238E27FC236}">
                <a16:creationId xmlns:a16="http://schemas.microsoft.com/office/drawing/2014/main" id="{B747A24B-ACED-81B0-59B4-7406DEF46FA3}"/>
              </a:ext>
            </a:extLst>
          </p:cNvPr>
          <p:cNvSpPr>
            <a:spLocks noGrp="1"/>
          </p:cNvSpPr>
          <p:nvPr>
            <p:ph idx="1"/>
          </p:nvPr>
        </p:nvSpPr>
        <p:spPr>
          <a:xfrm>
            <a:off x="838200" y="2221041"/>
            <a:ext cx="10515600" cy="4351338"/>
          </a:xfrm>
        </p:spPr>
        <p:txBody>
          <a:bodyPr>
            <a:normAutofit fontScale="92500" lnSpcReduction="10000"/>
          </a:bodyPr>
          <a:lstStyle/>
          <a:p>
            <a:r>
              <a:rPr lang="en-US" dirty="0">
                <a:effectLst/>
                <a:latin typeface="+mj-lt"/>
              </a:rPr>
              <a:t>How should ‘‘remote testing location’’ be defined?</a:t>
            </a:r>
          </a:p>
          <a:p>
            <a:r>
              <a:rPr lang="en-US" dirty="0">
                <a:effectLst/>
                <a:latin typeface="+mj-lt"/>
              </a:rPr>
              <a:t>How should the CLIA regulations be revised to allow pathologists to</a:t>
            </a:r>
            <a:r>
              <a:rPr lang="en-US" dirty="0">
                <a:latin typeface="+mj-lt"/>
              </a:rPr>
              <a:t> </a:t>
            </a:r>
            <a:r>
              <a:rPr lang="en-US" dirty="0">
                <a:effectLst/>
                <a:latin typeface="+mj-lt"/>
              </a:rPr>
              <a:t>examine histopathology and cytology slides/images at a remote testing</a:t>
            </a:r>
            <a:r>
              <a:rPr lang="en-US" dirty="0">
                <a:latin typeface="+mj-lt"/>
              </a:rPr>
              <a:t> </a:t>
            </a:r>
            <a:r>
              <a:rPr lang="en-US" dirty="0">
                <a:effectLst/>
                <a:latin typeface="+mj-lt"/>
              </a:rPr>
              <a:t>location?</a:t>
            </a:r>
          </a:p>
          <a:p>
            <a:r>
              <a:rPr lang="en-US" dirty="0">
                <a:effectLst/>
                <a:latin typeface="+mj-lt"/>
              </a:rPr>
              <a:t>What conditions (including, location(s)) should apply for a pathologist to examine histopathology or cytology slides/images remotely without obtaining a separate CLIA certification?</a:t>
            </a:r>
          </a:p>
          <a:p>
            <a:r>
              <a:rPr lang="en-US" dirty="0">
                <a:effectLst/>
                <a:latin typeface="+mj-lt"/>
              </a:rPr>
              <a:t>Under what conditions should a primary location cease permitting testing at the remote location?</a:t>
            </a:r>
          </a:p>
          <a:p>
            <a:r>
              <a:rPr lang="en-US" dirty="0">
                <a:effectLst/>
                <a:latin typeface="+mj-lt"/>
              </a:rPr>
              <a:t>How should the remote location be included on the final patient report?</a:t>
            </a:r>
          </a:p>
          <a:p>
            <a:r>
              <a:rPr lang="en-US" dirty="0">
                <a:effectLst/>
                <a:latin typeface="+mj-lt"/>
              </a:rPr>
              <a:t>How should CMS, SAs, or Accreditation Organizations perform onsite surveys at remote locations?</a:t>
            </a:r>
          </a:p>
          <a:p>
            <a:endParaRPr lang="en-US" dirty="0">
              <a:effectLst/>
              <a:latin typeface="+mj-lt"/>
            </a:endParaRPr>
          </a:p>
          <a:p>
            <a:endParaRPr lang="en-US" dirty="0">
              <a:latin typeface="+mj-lt"/>
            </a:endParaRPr>
          </a:p>
        </p:txBody>
      </p:sp>
    </p:spTree>
    <p:extLst>
      <p:ext uri="{BB962C8B-B14F-4D97-AF65-F5344CB8AC3E}">
        <p14:creationId xmlns:p14="http://schemas.microsoft.com/office/powerpoint/2010/main" val="2657324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B02F-8800-F85B-8BB6-ED277EB6070D}"/>
              </a:ext>
            </a:extLst>
          </p:cNvPr>
          <p:cNvSpPr>
            <a:spLocks noGrp="1"/>
          </p:cNvSpPr>
          <p:nvPr>
            <p:ph type="title"/>
          </p:nvPr>
        </p:nvSpPr>
        <p:spPr/>
        <p:txBody>
          <a:bodyPr/>
          <a:lstStyle/>
          <a:p>
            <a:r>
              <a:rPr lang="en-US" dirty="0"/>
              <a:t>Specific questions – </a:t>
            </a:r>
            <a:r>
              <a:rPr lang="en-US" b="1" dirty="0">
                <a:effectLst/>
              </a:rPr>
              <a:t>Clinical Cytogenetics</a:t>
            </a:r>
            <a:endParaRPr lang="en-US" dirty="0"/>
          </a:p>
        </p:txBody>
      </p:sp>
      <p:sp>
        <p:nvSpPr>
          <p:cNvPr id="3" name="Content Placeholder 2">
            <a:extLst>
              <a:ext uri="{FF2B5EF4-FFF2-40B4-BE49-F238E27FC236}">
                <a16:creationId xmlns:a16="http://schemas.microsoft.com/office/drawing/2014/main" id="{E963D9E1-00AA-8220-3572-24509105FBFD}"/>
              </a:ext>
            </a:extLst>
          </p:cNvPr>
          <p:cNvSpPr>
            <a:spLocks noGrp="1"/>
          </p:cNvSpPr>
          <p:nvPr>
            <p:ph idx="1"/>
          </p:nvPr>
        </p:nvSpPr>
        <p:spPr/>
        <p:txBody>
          <a:bodyPr>
            <a:normAutofit fontScale="92500"/>
          </a:bodyPr>
          <a:lstStyle/>
          <a:p>
            <a:r>
              <a:rPr lang="en-US" dirty="0">
                <a:effectLst/>
                <a:latin typeface="+mj-lt"/>
              </a:rPr>
              <a:t>Under what circumstances should CLIA allow remote locations or testing</a:t>
            </a:r>
            <a:r>
              <a:rPr lang="en-US" dirty="0">
                <a:latin typeface="+mj-lt"/>
              </a:rPr>
              <a:t> </a:t>
            </a:r>
            <a:r>
              <a:rPr lang="en-US" dirty="0">
                <a:effectLst/>
                <a:latin typeface="+mj-lt"/>
              </a:rPr>
              <a:t>facilities to examine clinical cytogenetics images without obtaining a separate CLIA certification?</a:t>
            </a:r>
          </a:p>
          <a:p>
            <a:r>
              <a:rPr lang="en-US" dirty="0">
                <a:effectLst/>
                <a:latin typeface="+mj-lt"/>
              </a:rPr>
              <a:t>Under what circumstances would the examination of clinical cytogenetics images be unacceptable for the remote location scenario?</a:t>
            </a:r>
          </a:p>
          <a:p>
            <a:r>
              <a:rPr lang="en-US" dirty="0">
                <a:effectLst/>
                <a:latin typeface="+mj-lt"/>
              </a:rPr>
              <a:t>What clinical cytogenetics testing processes should the primary laboratory have in place to ensure the remote site complies with the CLIA requirements?</a:t>
            </a:r>
          </a:p>
          <a:p>
            <a:r>
              <a:rPr lang="en-US" dirty="0">
                <a:effectLst/>
                <a:latin typeface="+mj-lt"/>
              </a:rPr>
              <a:t>What ‘‘conditions’’ or ‘‘criteria’’ would be necessary for the remote</a:t>
            </a:r>
            <a:r>
              <a:rPr lang="en-US" dirty="0">
                <a:latin typeface="+mj-lt"/>
              </a:rPr>
              <a:t> </a:t>
            </a:r>
            <a:r>
              <a:rPr lang="en-US" dirty="0">
                <a:effectLst/>
                <a:latin typeface="+mj-lt"/>
              </a:rPr>
              <a:t>location to ensure quality testing for the examination of clinical cytogenetics images?</a:t>
            </a:r>
          </a:p>
          <a:p>
            <a:endParaRPr lang="en-US" dirty="0">
              <a:latin typeface="+mj-lt"/>
            </a:endParaRPr>
          </a:p>
        </p:txBody>
      </p:sp>
    </p:spTree>
    <p:extLst>
      <p:ext uri="{BB962C8B-B14F-4D97-AF65-F5344CB8AC3E}">
        <p14:creationId xmlns:p14="http://schemas.microsoft.com/office/powerpoint/2010/main" val="139685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3C973-AA00-7CB6-0025-F1DC69D4C1BC}"/>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8F748A1D-6E74-4E70-A9E3-E4DD47E393CA}"/>
              </a:ext>
            </a:extLst>
          </p:cNvPr>
          <p:cNvSpPr>
            <a:spLocks noGrp="1"/>
          </p:cNvSpPr>
          <p:nvPr>
            <p:ph idx="1"/>
          </p:nvPr>
        </p:nvSpPr>
        <p:spPr>
          <a:xfrm>
            <a:off x="838200" y="1825625"/>
            <a:ext cx="5735595" cy="4351338"/>
          </a:xfrm>
        </p:spPr>
        <p:txBody>
          <a:bodyPr/>
          <a:lstStyle/>
          <a:p>
            <a:pPr>
              <a:buFont typeface="Arial" panose="020B0604020202020204" pitchFamily="34" charset="0"/>
              <a:buChar char="•"/>
            </a:pPr>
            <a:r>
              <a:rPr lang="en-US" dirty="0"/>
              <a:t>Enforcement discretion allowed remote examination of clinical cytogenetics digital images during the COVID-19 pandemic under specific conditions.</a:t>
            </a:r>
          </a:p>
          <a:p>
            <a:pPr>
              <a:buFont typeface="Arial" panose="020B0604020202020204" pitchFamily="34" charset="0"/>
              <a:buChar char="•"/>
            </a:pPr>
            <a:r>
              <a:rPr lang="en-US" dirty="0"/>
              <a:t>Some parties desire permanent enforcement discretion for remote examination of cytogenetics images.</a:t>
            </a:r>
          </a:p>
          <a:p>
            <a:endParaRPr lang="en-US" dirty="0"/>
          </a:p>
        </p:txBody>
      </p:sp>
      <p:pic>
        <p:nvPicPr>
          <p:cNvPr id="5" name="Picture 4" descr="A screenshot of a web page&#10;&#10;Description automatically generated">
            <a:extLst>
              <a:ext uri="{FF2B5EF4-FFF2-40B4-BE49-F238E27FC236}">
                <a16:creationId xmlns:a16="http://schemas.microsoft.com/office/drawing/2014/main" id="{70CB2620-EB83-8FF6-E7DC-B88B2132049F}"/>
              </a:ext>
            </a:extLst>
          </p:cNvPr>
          <p:cNvPicPr>
            <a:picLocks noChangeAspect="1"/>
          </p:cNvPicPr>
          <p:nvPr/>
        </p:nvPicPr>
        <p:blipFill>
          <a:blip r:embed="rId3"/>
          <a:stretch>
            <a:fillRect/>
          </a:stretch>
        </p:blipFill>
        <p:spPr>
          <a:xfrm>
            <a:off x="6573795" y="375294"/>
            <a:ext cx="4974292" cy="6153665"/>
          </a:xfrm>
          <a:prstGeom prst="rect">
            <a:avLst/>
          </a:prstGeom>
          <a:ln>
            <a:solidFill>
              <a:schemeClr val="tx2">
                <a:lumMod val="75000"/>
              </a:schemeClr>
            </a:solidFill>
          </a:ln>
        </p:spPr>
      </p:pic>
    </p:spTree>
    <p:extLst>
      <p:ext uri="{BB962C8B-B14F-4D97-AF65-F5344CB8AC3E}">
        <p14:creationId xmlns:p14="http://schemas.microsoft.com/office/powerpoint/2010/main" val="3614128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6F12-0CDE-E0E6-F956-B808311ED43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94F764D6-9D76-8551-0B78-89E91DAA865F}"/>
              </a:ext>
            </a:extLst>
          </p:cNvPr>
          <p:cNvSpPr>
            <a:spLocks noGrp="1"/>
          </p:cNvSpPr>
          <p:nvPr>
            <p:ph idx="1"/>
          </p:nvPr>
        </p:nvSpPr>
        <p:spPr/>
        <p:txBody>
          <a:bodyPr>
            <a:normAutofit fontScale="70000" lnSpcReduction="20000"/>
          </a:bodyPr>
          <a:lstStyle/>
          <a:p>
            <a:pPr marL="0" indent="0">
              <a:buNone/>
            </a:pPr>
            <a:r>
              <a:rPr lang="en-US" dirty="0">
                <a:effectLst/>
                <a:latin typeface="Times" pitchFamily="2" charset="0"/>
              </a:rPr>
              <a:t>Medicare and Medicaid </a:t>
            </a:r>
          </a:p>
          <a:p>
            <a:pPr marL="0" indent="0">
              <a:buNone/>
            </a:pPr>
            <a:r>
              <a:rPr lang="en-US" dirty="0">
                <a:effectLst/>
                <a:latin typeface="Times" pitchFamily="2" charset="0"/>
              </a:rPr>
              <a:t>Programs; CY2024 Payment </a:t>
            </a:r>
          </a:p>
          <a:p>
            <a:pPr marL="0" indent="0">
              <a:buNone/>
            </a:pPr>
            <a:r>
              <a:rPr lang="en-US" dirty="0">
                <a:effectLst/>
                <a:latin typeface="Times" pitchFamily="2" charset="0"/>
              </a:rPr>
              <a:t>Policies, </a:t>
            </a:r>
            <a:r>
              <a:rPr lang="en-US" dirty="0" err="1">
                <a:effectLst/>
                <a:latin typeface="Times" pitchFamily="2" charset="0"/>
              </a:rPr>
              <a:t>etc</a:t>
            </a:r>
            <a:r>
              <a:rPr lang="en-US" dirty="0">
                <a:effectLst/>
                <a:latin typeface="Times" pitchFamily="2" charset="0"/>
              </a:rPr>
              <a:t>… </a:t>
            </a:r>
            <a:r>
              <a:rPr lang="en-US" dirty="0">
                <a:solidFill>
                  <a:srgbClr val="0070C0"/>
                </a:solidFill>
                <a:effectLst/>
                <a:latin typeface="Times" pitchFamily="2" charset="0"/>
              </a:rPr>
              <a:t>936 Pages</a:t>
            </a:r>
          </a:p>
          <a:p>
            <a:pPr marL="0" indent="0">
              <a:buNone/>
            </a:pPr>
            <a:endParaRPr lang="en-US" dirty="0">
              <a:effectLst/>
              <a:latin typeface="Times" pitchFamily="2" charset="0"/>
            </a:endParaRPr>
          </a:p>
          <a:p>
            <a:pPr marL="0" indent="0">
              <a:buNone/>
            </a:pPr>
            <a:r>
              <a:rPr lang="en-US" dirty="0">
                <a:effectLst/>
                <a:latin typeface="Times" pitchFamily="2" charset="0"/>
              </a:rPr>
              <a:t>So-called “Proposed Rule”</a:t>
            </a:r>
          </a:p>
          <a:p>
            <a:pPr marL="0" indent="0">
              <a:buNone/>
            </a:pPr>
            <a:r>
              <a:rPr lang="en-US" dirty="0">
                <a:effectLst/>
                <a:latin typeface="Times" pitchFamily="2" charset="0"/>
              </a:rPr>
              <a:t>Highly complex</a:t>
            </a:r>
          </a:p>
          <a:p>
            <a:pPr marL="0" indent="0">
              <a:buNone/>
            </a:pPr>
            <a:endParaRPr lang="en-US" i="1" dirty="0">
              <a:effectLst/>
              <a:latin typeface="Times" pitchFamily="2" charset="0"/>
            </a:endParaRPr>
          </a:p>
          <a:p>
            <a:pPr marL="0" indent="0">
              <a:buNone/>
            </a:pPr>
            <a:r>
              <a:rPr lang="en-US" i="1" dirty="0">
                <a:solidFill>
                  <a:srgbClr val="0070C0"/>
                </a:solidFill>
                <a:effectLst/>
                <a:latin typeface="Times" pitchFamily="2" charset="0"/>
              </a:rPr>
              <a:t>Section P. </a:t>
            </a:r>
          </a:p>
          <a:p>
            <a:pPr marL="0" indent="0">
              <a:lnSpc>
                <a:spcPct val="140000"/>
              </a:lnSpc>
              <a:spcAft>
                <a:spcPts val="1200"/>
              </a:spcAft>
              <a:buNone/>
            </a:pPr>
            <a:r>
              <a:rPr lang="en-US" sz="3500" dirty="0">
                <a:effectLst/>
                <a:latin typeface="Times" pitchFamily="2" charset="0"/>
              </a:rPr>
              <a:t>Request for Information:</a:t>
            </a:r>
            <a:r>
              <a:rPr lang="en-US" sz="3500" dirty="0">
                <a:latin typeface="Times" pitchFamily="2" charset="0"/>
              </a:rPr>
              <a:t> </a:t>
            </a:r>
            <a:r>
              <a:rPr lang="en-US" sz="3500" dirty="0">
                <a:effectLst/>
                <a:latin typeface="Times" pitchFamily="2" charset="0"/>
              </a:rPr>
              <a:t>Histopathology, Cytology, and Clinical</a:t>
            </a:r>
            <a:r>
              <a:rPr lang="en-US" sz="3500" dirty="0">
                <a:latin typeface="Times" pitchFamily="2" charset="0"/>
              </a:rPr>
              <a:t> </a:t>
            </a:r>
            <a:r>
              <a:rPr lang="en-US" sz="3500" dirty="0">
                <a:effectLst/>
                <a:latin typeface="Times" pitchFamily="2" charset="0"/>
              </a:rPr>
              <a:t>Cytogenetics Regulations Under the</a:t>
            </a:r>
            <a:r>
              <a:rPr lang="en-US" sz="3500" dirty="0">
                <a:latin typeface="Times" pitchFamily="2" charset="0"/>
              </a:rPr>
              <a:t> </a:t>
            </a:r>
            <a:r>
              <a:rPr lang="en-US" sz="3500" dirty="0">
                <a:effectLst/>
                <a:latin typeface="Times" pitchFamily="2" charset="0"/>
              </a:rPr>
              <a:t>Clinical Laboratory Improvement</a:t>
            </a:r>
            <a:r>
              <a:rPr lang="en-US" sz="3500" dirty="0">
                <a:latin typeface="Times" pitchFamily="2" charset="0"/>
              </a:rPr>
              <a:t> </a:t>
            </a:r>
            <a:r>
              <a:rPr lang="en-US" sz="3500" dirty="0">
                <a:effectLst/>
                <a:latin typeface="Times" pitchFamily="2" charset="0"/>
              </a:rPr>
              <a:t>Amendments (CLIA) of 1988</a:t>
            </a:r>
          </a:p>
          <a:p>
            <a:endParaRPr lang="en-US" dirty="0"/>
          </a:p>
        </p:txBody>
      </p:sp>
      <p:pic>
        <p:nvPicPr>
          <p:cNvPr id="5" name="Picture 4" descr="A close up of a newspaper&#10;&#10;Description automatically generated">
            <a:extLst>
              <a:ext uri="{FF2B5EF4-FFF2-40B4-BE49-F238E27FC236}">
                <a16:creationId xmlns:a16="http://schemas.microsoft.com/office/drawing/2014/main" id="{F313074C-A253-F553-21CE-650A2BCC263C}"/>
              </a:ext>
            </a:extLst>
          </p:cNvPr>
          <p:cNvPicPr>
            <a:picLocks noChangeAspect="1"/>
          </p:cNvPicPr>
          <p:nvPr/>
        </p:nvPicPr>
        <p:blipFill>
          <a:blip r:embed="rId2"/>
          <a:stretch>
            <a:fillRect/>
          </a:stretch>
        </p:blipFill>
        <p:spPr>
          <a:xfrm>
            <a:off x="4624236" y="559765"/>
            <a:ext cx="6478560" cy="3902290"/>
          </a:xfrm>
          <a:prstGeom prst="rect">
            <a:avLst/>
          </a:prstGeom>
          <a:ln>
            <a:solidFill>
              <a:srgbClr val="FFC000"/>
            </a:solidFill>
          </a:ln>
        </p:spPr>
      </p:pic>
    </p:spTree>
    <p:extLst>
      <p:ext uri="{BB962C8B-B14F-4D97-AF65-F5344CB8AC3E}">
        <p14:creationId xmlns:p14="http://schemas.microsoft.com/office/powerpoint/2010/main" val="170941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3F55A-A808-B647-AA61-EB5E7D3DE883}"/>
              </a:ext>
            </a:extLst>
          </p:cNvPr>
          <p:cNvSpPr>
            <a:spLocks noGrp="1"/>
          </p:cNvSpPr>
          <p:nvPr>
            <p:ph type="title"/>
          </p:nvPr>
        </p:nvSpPr>
        <p:spPr/>
        <p:txBody>
          <a:bodyPr/>
          <a:lstStyle/>
          <a:p>
            <a:r>
              <a:rPr lang="en-US" b="1" dirty="0"/>
              <a:t>Solicitation of Public Comments:</a:t>
            </a:r>
            <a:endParaRPr lang="en-US" dirty="0"/>
          </a:p>
        </p:txBody>
      </p:sp>
      <p:sp>
        <p:nvSpPr>
          <p:cNvPr id="3" name="Content Placeholder 2">
            <a:extLst>
              <a:ext uri="{FF2B5EF4-FFF2-40B4-BE49-F238E27FC236}">
                <a16:creationId xmlns:a16="http://schemas.microsoft.com/office/drawing/2014/main" id="{FEA998CD-CDB2-788A-6ACC-B015FCB3612A}"/>
              </a:ext>
            </a:extLst>
          </p:cNvPr>
          <p:cNvSpPr>
            <a:spLocks noGrp="1"/>
          </p:cNvSpPr>
          <p:nvPr>
            <p:ph idx="1"/>
          </p:nvPr>
        </p:nvSpPr>
        <p:spPr/>
        <p:txBody>
          <a:bodyPr/>
          <a:lstStyle/>
          <a:p>
            <a:pPr>
              <a:buFont typeface="Arial" panose="020B0604020202020204" pitchFamily="34" charset="0"/>
              <a:buChar char="•"/>
            </a:pPr>
            <a:r>
              <a:rPr lang="en-US" dirty="0"/>
              <a:t>CMS (Centers for Medicare &amp; Medicaid Services) is seeking public input on CLIA oversight areas: Histopathology, Cytology, and Clinical cytogenetics.</a:t>
            </a:r>
          </a:p>
          <a:p>
            <a:pPr>
              <a:buFont typeface="Arial" panose="020B0604020202020204" pitchFamily="34" charset="0"/>
              <a:buChar char="•"/>
            </a:pPr>
            <a:r>
              <a:rPr lang="en-US" dirty="0"/>
              <a:t>Questions posed include defining remote testing locations, conditions for pathologists to examine slides/images remotely, and ensuring quality testing at remote sites.</a:t>
            </a:r>
          </a:p>
          <a:p>
            <a:r>
              <a:rPr lang="en-US" i="1" dirty="0">
                <a:solidFill>
                  <a:srgbClr val="0070C0"/>
                </a:solidFill>
                <a:effectLst/>
                <a:latin typeface="Times" pitchFamily="2" charset="0"/>
              </a:rPr>
              <a:t>Pathologists that currently hold a CLIA certificate are exempt from this enforcement discretion</a:t>
            </a:r>
            <a:endParaRPr lang="en-US" dirty="0">
              <a:solidFill>
                <a:srgbClr val="0070C0"/>
              </a:solidFill>
              <a:effectLst/>
              <a:latin typeface="Times" pitchFamily="2" charset="0"/>
            </a:endParaRPr>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484391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1EA0F-44F8-D1B8-5CD9-E00752E8F2B1}"/>
              </a:ext>
            </a:extLst>
          </p:cNvPr>
          <p:cNvSpPr>
            <a:spLocks noGrp="1"/>
          </p:cNvSpPr>
          <p:nvPr>
            <p:ph type="title"/>
          </p:nvPr>
        </p:nvSpPr>
        <p:spPr/>
        <p:txBody>
          <a:bodyPr/>
          <a:lstStyle/>
          <a:p>
            <a:r>
              <a:rPr lang="en-US" b="1" dirty="0"/>
              <a:t>Remote Examination of Slides/Images by Pathologists:</a:t>
            </a:r>
            <a:endParaRPr lang="en-US" dirty="0"/>
          </a:p>
        </p:txBody>
      </p:sp>
      <p:sp>
        <p:nvSpPr>
          <p:cNvPr id="3" name="Content Placeholder 2">
            <a:extLst>
              <a:ext uri="{FF2B5EF4-FFF2-40B4-BE49-F238E27FC236}">
                <a16:creationId xmlns:a16="http://schemas.microsoft.com/office/drawing/2014/main" id="{9A0BDBAA-E15A-040E-B59C-7F900E6D80E6}"/>
              </a:ext>
            </a:extLst>
          </p:cNvPr>
          <p:cNvSpPr>
            <a:spLocks noGrp="1"/>
          </p:cNvSpPr>
          <p:nvPr>
            <p:ph idx="1"/>
          </p:nvPr>
        </p:nvSpPr>
        <p:spPr/>
        <p:txBody>
          <a:bodyPr>
            <a:normAutofit fontScale="92500" lnSpcReduction="10000"/>
          </a:bodyPr>
          <a:lstStyle/>
          <a:p>
            <a:pPr marL="0" indent="0">
              <a:buNone/>
            </a:pPr>
            <a:r>
              <a:rPr lang="en-US" dirty="0"/>
              <a:t>The memo </a:t>
            </a:r>
            <a:r>
              <a:rPr lang="en-US" b="1" dirty="0"/>
              <a:t>allows pathologists to remotely examine histopathology and cytology slides/images</a:t>
            </a:r>
            <a:r>
              <a:rPr lang="en-US" dirty="0"/>
              <a:t>, with specific conditions:</a:t>
            </a:r>
          </a:p>
          <a:p>
            <a:pPr>
              <a:buFont typeface="Arial" panose="020B0604020202020204" pitchFamily="34" charset="0"/>
              <a:buChar char="•"/>
            </a:pPr>
            <a:r>
              <a:rPr lang="en-US" dirty="0"/>
              <a:t>The primary laboratory </a:t>
            </a:r>
            <a:r>
              <a:rPr lang="en-US" u="sng" dirty="0"/>
              <a:t>must have a CLIA certificate </a:t>
            </a:r>
            <a:r>
              <a:rPr lang="en-US" dirty="0"/>
              <a:t>for pathology with histopathology and cytology subspecialties.</a:t>
            </a:r>
          </a:p>
          <a:p>
            <a:pPr>
              <a:buFont typeface="Arial" panose="020B0604020202020204" pitchFamily="34" charset="0"/>
              <a:buChar char="•"/>
            </a:pPr>
            <a:r>
              <a:rPr lang="en-US" dirty="0"/>
              <a:t>The remote location should </a:t>
            </a:r>
            <a:r>
              <a:rPr lang="en-US" u="sng" dirty="0"/>
              <a:t>comply with relevant laws</a:t>
            </a:r>
            <a:r>
              <a:rPr lang="en-US" dirty="0"/>
              <a:t>, like HIPAA.</a:t>
            </a:r>
          </a:p>
          <a:p>
            <a:pPr>
              <a:buFont typeface="Arial" panose="020B0604020202020204" pitchFamily="34" charset="0"/>
              <a:buChar char="•"/>
            </a:pPr>
            <a:r>
              <a:rPr lang="en-US" u="sng" dirty="0"/>
              <a:t>Written procedure manuals </a:t>
            </a:r>
            <a:r>
              <a:rPr lang="en-US" dirty="0"/>
              <a:t>for tests must be available at the remote location.</a:t>
            </a:r>
          </a:p>
          <a:p>
            <a:pPr>
              <a:buFont typeface="Arial" panose="020B0604020202020204" pitchFamily="34" charset="0"/>
              <a:buChar char="•"/>
            </a:pPr>
            <a:r>
              <a:rPr lang="en-US" dirty="0"/>
              <a:t>Specimen </a:t>
            </a:r>
            <a:r>
              <a:rPr lang="en-US" u="sng" dirty="0"/>
              <a:t>retention times </a:t>
            </a:r>
            <a:r>
              <a:rPr lang="en-US" dirty="0"/>
              <a:t>must be adhered to.</a:t>
            </a:r>
          </a:p>
          <a:p>
            <a:pPr marL="457200" lvl="1">
              <a:spcBef>
                <a:spcPts val="0"/>
              </a:spcBef>
            </a:pPr>
            <a:r>
              <a:rPr lang="en-US" sz="1900" i="1" kern="0" dirty="0">
                <a:effectLst/>
                <a:latin typeface="Times New Roman" panose="02020603050405020304" pitchFamily="18" charset="0"/>
                <a:ea typeface="Calibri" panose="020F0502020204030204" pitchFamily="34" charset="0"/>
                <a:cs typeface="Times New Roman" panose="02020603050405020304" pitchFamily="18" charset="0"/>
              </a:rPr>
              <a:t>Retention time for histopathology slides (10 years), specimen blocks (2 years), preserved tissue remnants (until</a:t>
            </a:r>
            <a:r>
              <a:rPr lang="en-US" sz="1900" kern="100" dirty="0">
                <a:latin typeface="Calibri" panose="020F0502020204030204" pitchFamily="34" charset="0"/>
                <a:ea typeface="Calibri" panose="020F0502020204030204" pitchFamily="34" charset="0"/>
                <a:cs typeface="Times New Roman" panose="02020603050405020304" pitchFamily="18" charset="0"/>
              </a:rPr>
              <a:t> </a:t>
            </a:r>
            <a:r>
              <a:rPr lang="en-US" sz="1900" i="1" kern="0" dirty="0">
                <a:effectLst/>
                <a:latin typeface="Times New Roman" panose="02020603050405020304" pitchFamily="18" charset="0"/>
                <a:ea typeface="Calibri" panose="020F0502020204030204" pitchFamily="34" charset="0"/>
                <a:cs typeface="Times New Roman" panose="02020603050405020304" pitchFamily="18" charset="0"/>
              </a:rPr>
              <a:t>a diagnosis was made), and cytology slides (5 years).</a:t>
            </a:r>
            <a:endParaRPr lang="en-US" dirty="0"/>
          </a:p>
          <a:p>
            <a:pPr>
              <a:buFont typeface="Arial" panose="020B0604020202020204" pitchFamily="34" charset="0"/>
              <a:buChar char="•"/>
            </a:pPr>
            <a:r>
              <a:rPr lang="en-US" dirty="0"/>
              <a:t>Equipment and supplies </a:t>
            </a:r>
            <a:r>
              <a:rPr lang="en-US" u="sng" dirty="0"/>
              <a:t>cannot be permanently stored </a:t>
            </a:r>
            <a:r>
              <a:rPr lang="en-US" dirty="0"/>
              <a:t>at the remote site.</a:t>
            </a:r>
          </a:p>
          <a:p>
            <a:endParaRPr lang="en-US" dirty="0"/>
          </a:p>
        </p:txBody>
      </p:sp>
    </p:spTree>
    <p:extLst>
      <p:ext uri="{BB962C8B-B14F-4D97-AF65-F5344CB8AC3E}">
        <p14:creationId xmlns:p14="http://schemas.microsoft.com/office/powerpoint/2010/main" val="294035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02A6-0D21-CAF4-797C-8542390571E1}"/>
              </a:ext>
            </a:extLst>
          </p:cNvPr>
          <p:cNvSpPr>
            <a:spLocks noGrp="1"/>
          </p:cNvSpPr>
          <p:nvPr>
            <p:ph type="title"/>
          </p:nvPr>
        </p:nvSpPr>
        <p:spPr/>
        <p:txBody>
          <a:bodyPr/>
          <a:lstStyle/>
          <a:p>
            <a:r>
              <a:rPr lang="en-US" b="1" dirty="0"/>
              <a:t>Clinical Cytogenetics:</a:t>
            </a:r>
            <a:endParaRPr lang="en-US" dirty="0"/>
          </a:p>
        </p:txBody>
      </p:sp>
      <p:sp>
        <p:nvSpPr>
          <p:cNvPr id="3" name="Content Placeholder 2">
            <a:extLst>
              <a:ext uri="{FF2B5EF4-FFF2-40B4-BE49-F238E27FC236}">
                <a16:creationId xmlns:a16="http://schemas.microsoft.com/office/drawing/2014/main" id="{7782616F-52A0-DC5B-B405-A37ED92E193A}"/>
              </a:ext>
            </a:extLst>
          </p:cNvPr>
          <p:cNvSpPr>
            <a:spLocks noGrp="1"/>
          </p:cNvSpPr>
          <p:nvPr>
            <p:ph idx="1"/>
          </p:nvPr>
        </p:nvSpPr>
        <p:spPr/>
        <p:txBody>
          <a:bodyPr>
            <a:normAutofit/>
          </a:bodyPr>
          <a:lstStyle/>
          <a:p>
            <a:pPr>
              <a:buFont typeface="Arial" panose="020B0604020202020204" pitchFamily="34" charset="0"/>
              <a:buChar char="•"/>
            </a:pPr>
            <a:r>
              <a:rPr lang="en-US" dirty="0"/>
              <a:t>CLIA certification is required for laboratories performing clinical testing.</a:t>
            </a:r>
          </a:p>
          <a:p>
            <a:pPr>
              <a:buFont typeface="Arial" panose="020B0604020202020204" pitchFamily="34" charset="0"/>
              <a:buChar char="•"/>
            </a:pPr>
            <a:r>
              <a:rPr lang="en-US" dirty="0"/>
              <a:t>A laboratory can outsource testing but must refer to CLIA-certified facilities.</a:t>
            </a:r>
          </a:p>
          <a:p>
            <a:pPr>
              <a:buFont typeface="Arial" panose="020B0604020202020204" pitchFamily="34" charset="0"/>
              <a:buChar char="•"/>
            </a:pPr>
            <a:r>
              <a:rPr lang="en-US" dirty="0"/>
              <a:t>Clinical cytogenetics testing is categorized as </a:t>
            </a:r>
            <a:r>
              <a:rPr lang="en-US" b="1" dirty="0"/>
              <a:t>high complexity.</a:t>
            </a:r>
          </a:p>
          <a:p>
            <a:pPr>
              <a:buFont typeface="Arial" panose="020B0604020202020204" pitchFamily="34" charset="0"/>
              <a:buChar char="•"/>
            </a:pPr>
            <a:r>
              <a:rPr lang="en-US" dirty="0"/>
              <a:t>A testing workflow model may involve </a:t>
            </a:r>
            <a:r>
              <a:rPr lang="en-US" u="sng" dirty="0"/>
              <a:t>different facilities </a:t>
            </a:r>
            <a:r>
              <a:rPr lang="en-US" dirty="0"/>
              <a:t>for bench and non-bench activities.</a:t>
            </a:r>
          </a:p>
          <a:p>
            <a:endParaRPr lang="en-US" dirty="0"/>
          </a:p>
        </p:txBody>
      </p:sp>
    </p:spTree>
    <p:extLst>
      <p:ext uri="{BB962C8B-B14F-4D97-AF65-F5344CB8AC3E}">
        <p14:creationId xmlns:p14="http://schemas.microsoft.com/office/powerpoint/2010/main" val="376482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EEB2-98AA-69AA-3ABB-94A3417D8929}"/>
              </a:ext>
            </a:extLst>
          </p:cNvPr>
          <p:cNvSpPr>
            <a:spLocks noGrp="1"/>
          </p:cNvSpPr>
          <p:nvPr>
            <p:ph type="title"/>
          </p:nvPr>
        </p:nvSpPr>
        <p:spPr/>
        <p:txBody>
          <a:bodyPr/>
          <a:lstStyle/>
          <a:p>
            <a:r>
              <a:rPr lang="en-US" dirty="0"/>
              <a:t>Input…</a:t>
            </a:r>
          </a:p>
        </p:txBody>
      </p:sp>
      <p:sp>
        <p:nvSpPr>
          <p:cNvPr id="3" name="Content Placeholder 2">
            <a:extLst>
              <a:ext uri="{FF2B5EF4-FFF2-40B4-BE49-F238E27FC236}">
                <a16:creationId xmlns:a16="http://schemas.microsoft.com/office/drawing/2014/main" id="{F755FE2E-D8A3-69D6-688A-08A3330ECD80}"/>
              </a:ext>
            </a:extLst>
          </p:cNvPr>
          <p:cNvSpPr>
            <a:spLocks noGrp="1"/>
          </p:cNvSpPr>
          <p:nvPr>
            <p:ph idx="1"/>
          </p:nvPr>
        </p:nvSpPr>
        <p:spPr/>
        <p:txBody>
          <a:bodyPr>
            <a:normAutofit/>
          </a:bodyPr>
          <a:lstStyle/>
          <a:p>
            <a:pPr marL="0" indent="0">
              <a:buNone/>
            </a:pPr>
            <a:r>
              <a:rPr lang="en-US" b="1" dirty="0"/>
              <a:t>Histopathology: </a:t>
            </a:r>
            <a:r>
              <a:rPr lang="en-US" dirty="0"/>
              <a:t>Public input sought on oversight of tissue sample preparation, criteria for personnel performing automated IHC staining, acceptable timeframes for reviews, and qualifications for supervisors.</a:t>
            </a:r>
          </a:p>
          <a:p>
            <a:pPr marL="0" indent="0">
              <a:buNone/>
            </a:pPr>
            <a:r>
              <a:rPr lang="en-US" b="1" dirty="0"/>
              <a:t>Histopathology and Cytology Testing at Remote Locations: </a:t>
            </a:r>
            <a:r>
              <a:rPr lang="en-US" dirty="0"/>
              <a:t>Input requested on defining remote testing locations, revising CLIA regulations, conditions for remote examination of slides/images by pathologists, and surveying remote locations.</a:t>
            </a:r>
          </a:p>
          <a:p>
            <a:pPr marL="0" indent="0">
              <a:buNone/>
            </a:pPr>
            <a:r>
              <a:rPr lang="en-US" b="1" dirty="0"/>
              <a:t>Clinical Cytogenetics: </a:t>
            </a:r>
            <a:r>
              <a:rPr lang="en-US" dirty="0"/>
              <a:t>Comments requested on circumstances allowing remote examination of cytogenetics images, quality assurance for remote testing, and primary laboratory responsibilities for remote sites.</a:t>
            </a:r>
          </a:p>
          <a:p>
            <a:endParaRPr lang="en-US" dirty="0"/>
          </a:p>
          <a:p>
            <a:endParaRPr lang="en-US" dirty="0"/>
          </a:p>
        </p:txBody>
      </p:sp>
    </p:spTree>
    <p:extLst>
      <p:ext uri="{BB962C8B-B14F-4D97-AF65-F5344CB8AC3E}">
        <p14:creationId xmlns:p14="http://schemas.microsoft.com/office/powerpoint/2010/main" val="3134226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B83FB-1BC6-4C0A-40F5-AD23051C01C8}"/>
              </a:ext>
            </a:extLst>
          </p:cNvPr>
          <p:cNvSpPr>
            <a:spLocks noGrp="1"/>
          </p:cNvSpPr>
          <p:nvPr>
            <p:ph type="title"/>
          </p:nvPr>
        </p:nvSpPr>
        <p:spPr/>
        <p:txBody>
          <a:bodyPr/>
          <a:lstStyle/>
          <a:p>
            <a:r>
              <a:rPr lang="en-US" dirty="0"/>
              <a:t>General concerns regarding remote work</a:t>
            </a:r>
          </a:p>
        </p:txBody>
      </p:sp>
      <p:sp>
        <p:nvSpPr>
          <p:cNvPr id="3" name="Content Placeholder 2">
            <a:extLst>
              <a:ext uri="{FF2B5EF4-FFF2-40B4-BE49-F238E27FC236}">
                <a16:creationId xmlns:a16="http://schemas.microsoft.com/office/drawing/2014/main" id="{634671EC-9BBC-0309-D45A-6933433287C4}"/>
              </a:ext>
            </a:extLst>
          </p:cNvPr>
          <p:cNvSpPr>
            <a:spLocks noGrp="1"/>
          </p:cNvSpPr>
          <p:nvPr>
            <p:ph idx="1"/>
          </p:nvPr>
        </p:nvSpPr>
        <p:spPr>
          <a:xfrm>
            <a:off x="838200" y="1455511"/>
            <a:ext cx="10515600" cy="5152118"/>
          </a:xfrm>
        </p:spPr>
        <p:txBody>
          <a:bodyPr numCol="2">
            <a:normAutofit lnSpcReduction="10000"/>
          </a:bodyPr>
          <a:lstStyle/>
          <a:p>
            <a:pPr>
              <a:buFont typeface="+mj-lt"/>
              <a:buAutoNum type="arabicPeriod"/>
            </a:pPr>
            <a:r>
              <a:rPr lang="en-US" sz="1400" b="1" dirty="0"/>
              <a:t>Data Integrity and Accuracy:</a:t>
            </a:r>
            <a:r>
              <a:rPr lang="en-US" sz="1400" dirty="0"/>
              <a:t> Ensuring that remote site documentation accurately reflects the findings and results of examinations is crucial. Remote pathologists or cytogenetics experts must accurately record their observations and interpretations to maintain the quality of diagnostic information.</a:t>
            </a:r>
          </a:p>
          <a:p>
            <a:pPr>
              <a:buFont typeface="+mj-lt"/>
              <a:buAutoNum type="arabicPeriod"/>
            </a:pPr>
            <a:r>
              <a:rPr lang="en-US" sz="1400" b="1" dirty="0"/>
              <a:t>Patient Privacy and Data Security:</a:t>
            </a:r>
            <a:r>
              <a:rPr lang="en-US" sz="1400" dirty="0"/>
              <a:t> Remote examination involves sharing patient data and medical information across different locations. Maintaining patient privacy and adhering to data security regulations (such as HIPAA) are essential to prevent unauthorized access, breaches, or mishandling of sensitive patient information.</a:t>
            </a:r>
          </a:p>
          <a:p>
            <a:pPr>
              <a:buFont typeface="+mj-lt"/>
              <a:buAutoNum type="arabicPeriod"/>
            </a:pPr>
            <a:r>
              <a:rPr lang="en-US" sz="1400" b="1" dirty="0"/>
              <a:t>Compliance with Regulations:</a:t>
            </a:r>
            <a:r>
              <a:rPr lang="en-US" sz="1400" dirty="0"/>
              <a:t> Remote sites need to adhere to the same regulatory standards as the primary laboratory. This includes complying with CLIA requirements, HIPAA regulations, and any other applicable federal laws. Documentation practices should align with these regulations to avoid legal and regulatory issues.</a:t>
            </a:r>
          </a:p>
          <a:p>
            <a:pPr>
              <a:buFont typeface="+mj-lt"/>
              <a:buAutoNum type="arabicPeriod"/>
            </a:pPr>
            <a:r>
              <a:rPr lang="en-US" sz="1400" b="1" dirty="0"/>
              <a:t>Timely Reporting and Communication:</a:t>
            </a:r>
            <a:r>
              <a:rPr lang="en-US" sz="1400" dirty="0"/>
              <a:t> Effective communication between the remote site and the primary laboratory is crucial. Prompt reporting of results, interpretations, and any concerns is necessary to ensure that patient care is not compromised due to delays in information sharing.</a:t>
            </a:r>
          </a:p>
          <a:p>
            <a:pPr>
              <a:buFont typeface="+mj-lt"/>
              <a:buAutoNum type="arabicPeriod"/>
            </a:pPr>
            <a:r>
              <a:rPr lang="en-US" sz="1400" b="1" dirty="0"/>
              <a:t>Maintaining Procedure Manuals and Protocols:</a:t>
            </a:r>
            <a:r>
              <a:rPr lang="en-US" sz="1400" dirty="0"/>
              <a:t> Remote sites must have access to and follow the same procedure manuals, protocols, and guidelines as the primary laboratory. Proper documentation of procedures and protocols is necessary to ensure consistent and accurate practices across all locations.</a:t>
            </a:r>
          </a:p>
          <a:p>
            <a:pPr>
              <a:buFont typeface="+mj-lt"/>
              <a:buAutoNum type="arabicPeriod"/>
            </a:pPr>
            <a:r>
              <a:rPr lang="en-US" sz="1400" b="1" dirty="0"/>
              <a:t>Quality Control and Assurance:</a:t>
            </a:r>
            <a:r>
              <a:rPr lang="en-US" sz="1400" dirty="0"/>
              <a:t> Remote sites need to establish robust quality control and quality assurance measures. Adequate documentation of these measures, along with regular audits and reviews, helps ensure that the remote site's practices meet the required standards.</a:t>
            </a:r>
          </a:p>
          <a:p>
            <a:pPr>
              <a:buFont typeface="+mj-lt"/>
              <a:buAutoNum type="arabicPeriod"/>
            </a:pPr>
            <a:r>
              <a:rPr lang="en-US" sz="1400" b="1" dirty="0"/>
              <a:t>Training and Competency:</a:t>
            </a:r>
            <a:r>
              <a:rPr lang="en-US" sz="1400" dirty="0"/>
              <a:t> Remote personnel must undergo proper training and demonstrate competency in their roles. Documenting training records, certifications, and ongoing professional development is essential to ensure that qualified individuals are performing examinations.</a:t>
            </a:r>
          </a:p>
          <a:p>
            <a:pPr>
              <a:buFont typeface="+mj-lt"/>
              <a:buAutoNum type="arabicPeriod"/>
            </a:pPr>
            <a:r>
              <a:rPr lang="en-US" sz="1400" b="1" dirty="0"/>
              <a:t>Tracking and Traceability:</a:t>
            </a:r>
            <a:r>
              <a:rPr lang="en-US" sz="1400" dirty="0"/>
              <a:t> Documenting each step of the examination process, from specimen collection to reporting, is important for tracking and traceability. This documentation helps identify any issues that might arise and ensures a clear record of the entire testing process.</a:t>
            </a:r>
          </a:p>
          <a:p>
            <a:pPr>
              <a:buFont typeface="+mj-lt"/>
              <a:buAutoNum type="arabicPeriod"/>
            </a:pPr>
            <a:r>
              <a:rPr lang="en-US" sz="1400" b="1" dirty="0"/>
              <a:t>Transition and Continuity:</a:t>
            </a:r>
            <a:r>
              <a:rPr lang="en-US" sz="1400" dirty="0"/>
              <a:t> In situations where remote site personnel change or when testing responsibilities transition back to the primary laboratory, proper documentation ensures a smooth transition and maintains the integrity of patient records.</a:t>
            </a:r>
          </a:p>
          <a:p>
            <a:pPr>
              <a:buFont typeface="+mj-lt"/>
              <a:buAutoNum type="arabicPeriod"/>
            </a:pPr>
            <a:r>
              <a:rPr lang="en-US" sz="1400" b="1" dirty="0"/>
              <a:t>Audit Preparedness:</a:t>
            </a:r>
            <a:r>
              <a:rPr lang="en-US" sz="1400" dirty="0"/>
              <a:t> Remote sites should be prepared for audits or inspections by regulatory agencies or accreditation organizations. Proper documentation can facilitate these audits by demonstrating compliance with regulations and quality standards.</a:t>
            </a:r>
          </a:p>
          <a:p>
            <a:endParaRPr lang="en-US" sz="1400" dirty="0"/>
          </a:p>
        </p:txBody>
      </p:sp>
    </p:spTree>
    <p:extLst>
      <p:ext uri="{BB962C8B-B14F-4D97-AF65-F5344CB8AC3E}">
        <p14:creationId xmlns:p14="http://schemas.microsoft.com/office/powerpoint/2010/main" val="2371055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05267-74D4-7234-0796-78A7BC95711B}"/>
              </a:ext>
            </a:extLst>
          </p:cNvPr>
          <p:cNvSpPr>
            <a:spLocks noGrp="1"/>
          </p:cNvSpPr>
          <p:nvPr>
            <p:ph type="title"/>
          </p:nvPr>
        </p:nvSpPr>
        <p:spPr/>
        <p:txBody>
          <a:bodyPr/>
          <a:lstStyle/>
          <a:p>
            <a:r>
              <a:rPr lang="en-US" dirty="0"/>
              <a:t>Recommendations – Potential comments</a:t>
            </a:r>
          </a:p>
        </p:txBody>
      </p:sp>
      <p:sp>
        <p:nvSpPr>
          <p:cNvPr id="3" name="Content Placeholder 2">
            <a:extLst>
              <a:ext uri="{FF2B5EF4-FFF2-40B4-BE49-F238E27FC236}">
                <a16:creationId xmlns:a16="http://schemas.microsoft.com/office/drawing/2014/main" id="{AA385AC0-F8CD-9E61-9454-FACD6F3FBC2B}"/>
              </a:ext>
            </a:extLst>
          </p:cNvPr>
          <p:cNvSpPr>
            <a:spLocks noGrp="1"/>
          </p:cNvSpPr>
          <p:nvPr>
            <p:ph idx="1"/>
          </p:nvPr>
        </p:nvSpPr>
        <p:spPr>
          <a:xfrm>
            <a:off x="838200" y="1382486"/>
            <a:ext cx="10515600" cy="5225143"/>
          </a:xfrm>
        </p:spPr>
        <p:txBody>
          <a:bodyPr>
            <a:normAutofit fontScale="70000" lnSpcReduction="20000"/>
          </a:bodyPr>
          <a:lstStyle/>
          <a:p>
            <a:pPr>
              <a:buFont typeface="+mj-lt"/>
              <a:buAutoNum type="arabicPeriod"/>
            </a:pPr>
            <a:r>
              <a:rPr lang="en-US" b="1" dirty="0"/>
              <a:t>Clear Guidelines for Billing Location and Operations:</a:t>
            </a:r>
            <a:r>
              <a:rPr lang="en-US" dirty="0"/>
              <a:t> The memorandum should include explicit guidelines regarding </a:t>
            </a:r>
            <a:r>
              <a:rPr lang="en-US" dirty="0">
                <a:highlight>
                  <a:srgbClr val="FFFF00"/>
                </a:highlight>
              </a:rPr>
              <a:t>how billing for remote examination services should be handled</a:t>
            </a:r>
            <a:r>
              <a:rPr lang="en-US" dirty="0"/>
              <a:t>. It should outline whether the billing should be attributed to the primary laboratory or the remote location. Clarification on the necessary documentation to support billing, such as proper coding and diagnostic reports, would </a:t>
            </a:r>
            <a:r>
              <a:rPr lang="en-US" dirty="0">
                <a:solidFill>
                  <a:srgbClr val="C00000"/>
                </a:solidFill>
              </a:rPr>
              <a:t>ensure consistent and accurate billing practices </a:t>
            </a:r>
            <a:r>
              <a:rPr lang="en-US" dirty="0"/>
              <a:t>across all sites. Additionally, addressing potential </a:t>
            </a:r>
            <a:r>
              <a:rPr lang="en-US" u="sng" dirty="0"/>
              <a:t>scenarios where multiple locations </a:t>
            </a:r>
            <a:r>
              <a:rPr lang="en-US" dirty="0"/>
              <a:t>are involved in testing, and how cost-sharing or billing distribution should be managed, would provide transparency and guidance in this important aspect of remote examination.</a:t>
            </a:r>
          </a:p>
          <a:p>
            <a:pPr>
              <a:buFont typeface="+mj-lt"/>
              <a:buAutoNum type="arabicPeriod"/>
            </a:pPr>
            <a:r>
              <a:rPr lang="en-US" b="1" dirty="0"/>
              <a:t>Telehealth Infrastructure and Technology Standards:</a:t>
            </a:r>
            <a:r>
              <a:rPr lang="en-US" dirty="0"/>
              <a:t> In order to facilitate effective remote examination, a recommendation should be included about </a:t>
            </a:r>
            <a:r>
              <a:rPr lang="en-US" dirty="0">
                <a:highlight>
                  <a:srgbClr val="FFFF00"/>
                </a:highlight>
              </a:rPr>
              <a:t>establishing a standardized telehealth infrastructure and technology requirements</a:t>
            </a:r>
            <a:r>
              <a:rPr lang="en-US" dirty="0"/>
              <a:t>. This would cover aspects like secure image transmission, high-resolution imaging capabilities, and real-time communication tools. </a:t>
            </a:r>
            <a:r>
              <a:rPr lang="en-US" dirty="0">
                <a:solidFill>
                  <a:srgbClr val="C00000"/>
                </a:solidFill>
              </a:rPr>
              <a:t>Providing technical specifications</a:t>
            </a:r>
            <a:r>
              <a:rPr lang="en-US" dirty="0"/>
              <a:t>, security protocols, and compatibility standards for equipment and software used in remote examination would ensure that examinations are conducted seamlessly while safeguarding patient data and maintaining diagnostic quality.</a:t>
            </a:r>
          </a:p>
          <a:p>
            <a:pPr>
              <a:buFont typeface="+mj-lt"/>
              <a:buAutoNum type="arabicPeriod"/>
            </a:pPr>
            <a:r>
              <a:rPr lang="en-US" b="1" dirty="0"/>
              <a:t>Risk Management and Contingency Planning:</a:t>
            </a:r>
            <a:r>
              <a:rPr lang="en-US" dirty="0"/>
              <a:t> The memorandum should emphasize the importance of </a:t>
            </a:r>
            <a:r>
              <a:rPr lang="en-US" dirty="0">
                <a:highlight>
                  <a:srgbClr val="FFFF00"/>
                </a:highlight>
              </a:rPr>
              <a:t>risk management and contingency planning </a:t>
            </a:r>
            <a:r>
              <a:rPr lang="en-US" dirty="0"/>
              <a:t>for remote examination. This recommendation would include guidance on identifying potential risks, such as </a:t>
            </a:r>
            <a:r>
              <a:rPr lang="en-US" dirty="0">
                <a:solidFill>
                  <a:srgbClr val="C00000"/>
                </a:solidFill>
              </a:rPr>
              <a:t>technical failures, communication disruptions, or data breaches, and developing strategies to mitigate them</a:t>
            </a:r>
            <a:r>
              <a:rPr lang="en-US" dirty="0"/>
              <a:t>. Formulating clear contingency plans that outline steps to take in case of unexpected issues ensures that patient care and data security remain uncompromised even in challenging situations.</a:t>
            </a:r>
          </a:p>
        </p:txBody>
      </p:sp>
    </p:spTree>
    <p:extLst>
      <p:ext uri="{BB962C8B-B14F-4D97-AF65-F5344CB8AC3E}">
        <p14:creationId xmlns:p14="http://schemas.microsoft.com/office/powerpoint/2010/main" val="1383607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1604</Words>
  <Application>Microsoft Macintosh PowerPoint</Application>
  <PresentationFormat>Widescreen</PresentationFormat>
  <Paragraphs>80</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vt:lpstr>
      <vt:lpstr>Times New Roman</vt:lpstr>
      <vt:lpstr>Office Theme</vt:lpstr>
      <vt:lpstr>QSO–22–13–CLIA  outlines enforcement discretion in certain clinical laboratory practices.</vt:lpstr>
      <vt:lpstr>Background</vt:lpstr>
      <vt:lpstr>Overview</vt:lpstr>
      <vt:lpstr>Solicitation of Public Comments:</vt:lpstr>
      <vt:lpstr>Remote Examination of Slides/Images by Pathologists:</vt:lpstr>
      <vt:lpstr>Clinical Cytogenetics:</vt:lpstr>
      <vt:lpstr>Input…</vt:lpstr>
      <vt:lpstr>General concerns regarding remote work</vt:lpstr>
      <vt:lpstr>Recommendations – Potential comments</vt:lpstr>
      <vt:lpstr>APPENDIX</vt:lpstr>
      <vt:lpstr>Specific questions – Histopathology</vt:lpstr>
      <vt:lpstr>Specific questions – Histopathology and Cytology Testing at Remote Locations </vt:lpstr>
      <vt:lpstr>Specific questions – Clinical Cytogenetics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QSO–22–13–CLIA  outlines enforcement discretion in certain clinical laboratory practices.</dc:title>
  <dc:creator>Lennerz, Jochen K.,MD, PhD</dc:creator>
  <cp:lastModifiedBy>Lennerz, Jochen K.,MD, PhD</cp:lastModifiedBy>
  <cp:revision>2</cp:revision>
  <dcterms:created xsi:type="dcterms:W3CDTF">2023-08-12T10:41:08Z</dcterms:created>
  <dcterms:modified xsi:type="dcterms:W3CDTF">2023-08-12T11:07:10Z</dcterms:modified>
</cp:coreProperties>
</file>