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0226581-667B-4A54-A271-EA48AE5E3BC8}">
  <a:tblStyle styleId="{A0226581-667B-4A54-A271-EA48AE5E3B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201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f7caa422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f7caa422a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010a17475_3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3010a17475_3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013c19ee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013c19ee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010a17475_3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3010a17475_3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2f7caa422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2f7caa422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400"/>
              <a:buFont typeface="Calibri"/>
              <a:buNone/>
            </a:pPr>
            <a:r>
              <a:rPr lang="en-US" sz="4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OV</a:t>
            </a:r>
            <a:r>
              <a:rPr lang="en-US" sz="4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arian cancer </a:t>
            </a:r>
            <a:r>
              <a:rPr lang="en-US" sz="4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4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ubtype </a:t>
            </a:r>
            <a:r>
              <a:rPr lang="en-US" sz="4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4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lassification and </a:t>
            </a:r>
            <a:r>
              <a:rPr lang="en-US" sz="4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4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tlier De</a:t>
            </a:r>
            <a:r>
              <a:rPr lang="en-US" sz="4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4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ection (</a:t>
            </a:r>
            <a:r>
              <a:rPr lang="en-US" sz="48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OV</a:t>
            </a:r>
            <a:r>
              <a:rPr lang="en-US" sz="4800" b="1">
                <a:solidFill>
                  <a:srgbClr val="2E75B5"/>
                </a:solidFill>
              </a:rPr>
              <a:t>-</a:t>
            </a:r>
            <a:r>
              <a:rPr lang="en-US" sz="48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SCOUT</a:t>
            </a:r>
            <a:r>
              <a:rPr lang="en-US" sz="4800"/>
              <a:t>)</a:t>
            </a:r>
            <a:endParaRPr sz="4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Ali Bashashati, Maryam Asadi, Hossein Farahani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Department of Pathology &amp; Laboratory Medicine and School of Biomedical Engineering, University of British Columbia, Canada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PIcc OV-SCOUT Meeting I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May 31, 2022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143625"/>
            <a:ext cx="65722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2250" y="6177225"/>
            <a:ext cx="627850" cy="6471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alibri"/>
              <a:buNone/>
            </a:pPr>
            <a:r>
              <a:rPr lang="en-US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Ovarian Cancer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09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alibri"/>
              <a:buChar char="❑"/>
            </a:pPr>
            <a:r>
              <a:rPr lang="en-US" sz="1800">
                <a:solidFill>
                  <a:srgbClr val="002060"/>
                </a:solidFill>
              </a:rPr>
              <a:t>Deadliest cancer of the female reproductive system</a:t>
            </a:r>
            <a:endParaRPr sz="1800"/>
          </a:p>
          <a:p>
            <a:pPr marL="228600" lvl="0" indent="-209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alibri"/>
              <a:buChar char="❑"/>
            </a:pPr>
            <a:r>
              <a:rPr lang="en-US" sz="1800">
                <a:solidFill>
                  <a:srgbClr val="002060"/>
                </a:solidFill>
              </a:rPr>
              <a:t>Clinical diagnosis is based on microscopic examination of H&amp;E images </a:t>
            </a:r>
            <a:endParaRPr sz="1800">
              <a:solidFill>
                <a:srgbClr val="002060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A3B48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A3B48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A3B48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A3B48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A3B48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A3B48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A3B48"/>
              </a:solidFill>
            </a:endParaRPr>
          </a:p>
          <a:p>
            <a:pPr marL="228600" lvl="0" indent="-209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alibri"/>
              <a:buChar char="❑"/>
            </a:pPr>
            <a:r>
              <a:rPr lang="en-US" sz="1800">
                <a:solidFill>
                  <a:srgbClr val="0A3B48"/>
                </a:solidFill>
              </a:rPr>
              <a:t>Different etiologies, molecular profiles, clinical outcome</a:t>
            </a:r>
            <a:endParaRPr sz="1800">
              <a:solidFill>
                <a:srgbClr val="0A3B48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alibri"/>
              <a:buChar char="•"/>
            </a:pPr>
            <a:r>
              <a:rPr lang="en-US" sz="1800">
                <a:solidFill>
                  <a:srgbClr val="0A3B48"/>
                </a:solidFill>
              </a:rPr>
              <a:t>Treatment pathways are beginning to become more histotype-specific</a:t>
            </a:r>
            <a:endParaRPr sz="1800">
              <a:solidFill>
                <a:srgbClr val="0A3B48"/>
              </a:solidFill>
            </a:endParaRPr>
          </a:p>
          <a:p>
            <a:pPr marL="228600" lvl="0" indent="-209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alibri"/>
              <a:buChar char="❑"/>
            </a:pPr>
            <a:r>
              <a:rPr lang="en-US" sz="1800">
                <a:solidFill>
                  <a:srgbClr val="0A3B48"/>
                </a:solidFill>
              </a:rPr>
              <a:t>Interobserver agreement in histotype classification is low/moderate</a:t>
            </a:r>
            <a:endParaRPr sz="1800">
              <a:solidFill>
                <a:srgbClr val="0A3B48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alibri"/>
              <a:buChar char="•"/>
            </a:pPr>
            <a:r>
              <a:rPr lang="en-US" sz="1800">
                <a:solidFill>
                  <a:srgbClr val="0A3B48"/>
                </a:solidFill>
              </a:rPr>
              <a:t>General anatomic pathologist: </a:t>
            </a:r>
            <a:r>
              <a:rPr lang="en-US" sz="1800" i="1">
                <a:solidFill>
                  <a:srgbClr val="0A3B48"/>
                </a:solidFill>
              </a:rPr>
              <a:t>Cohen’s kappa coefficient</a:t>
            </a:r>
            <a:r>
              <a:rPr lang="en-US" sz="1800">
                <a:solidFill>
                  <a:srgbClr val="0A3B48"/>
                </a:solidFill>
              </a:rPr>
              <a:t> </a:t>
            </a:r>
            <a:r>
              <a:rPr lang="en-US" sz="1800">
                <a:solidFill>
                  <a:srgbClr val="FF0000"/>
                </a:solidFill>
              </a:rPr>
              <a:t>0.54-0.67</a:t>
            </a:r>
            <a:r>
              <a:rPr lang="en-US" sz="1800">
                <a:solidFill>
                  <a:srgbClr val="0A3B48"/>
                </a:solidFill>
              </a:rPr>
              <a:t>, trained gynaepathologists: </a:t>
            </a:r>
            <a:r>
              <a:rPr lang="en-US" sz="1800">
                <a:solidFill>
                  <a:srgbClr val="FF0000"/>
                </a:solidFill>
              </a:rPr>
              <a:t>0.89</a:t>
            </a:r>
            <a:endParaRPr sz="18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>
              <a:solidFill>
                <a:srgbClr val="002060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95" name="Google Shape;95;p14"/>
          <p:cNvSpPr/>
          <p:nvPr/>
        </p:nvSpPr>
        <p:spPr>
          <a:xfrm>
            <a:off x="838200" y="1544921"/>
            <a:ext cx="5495884" cy="134937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4835" y="2729097"/>
            <a:ext cx="7822326" cy="20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60650" y="2788125"/>
            <a:ext cx="887500" cy="1173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9444850" y="3884925"/>
            <a:ext cx="140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Dr. Blake Gilks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alibri"/>
              <a:buNone/>
            </a:pPr>
            <a:r>
              <a:rPr lang="en-US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OV</a:t>
            </a:r>
            <a:r>
              <a:rPr lang="en-US">
                <a:solidFill>
                  <a:srgbClr val="002060"/>
                </a:solidFill>
              </a:rPr>
              <a:t>-</a:t>
            </a:r>
            <a:r>
              <a:rPr lang="en-US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SCOUT</a:t>
            </a:r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838198" y="1825625"/>
            <a:ext cx="60198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834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oto Sans Symbols"/>
              <a:buChar char="❑"/>
            </a:pPr>
            <a:r>
              <a:rPr lang="en-US" sz="2200"/>
              <a:t>An in vitro diagnostic medical device software</a:t>
            </a:r>
            <a:endParaRPr sz="2200"/>
          </a:p>
          <a:p>
            <a:pPr marL="228600" lvl="0" indent="-20383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Noto Sans Symbols"/>
              <a:buChar char="❑"/>
            </a:pPr>
            <a:r>
              <a:rPr lang="en-US" sz="2200"/>
              <a:t>A deep learning-based package</a:t>
            </a:r>
            <a:endParaRPr sz="2200"/>
          </a:p>
          <a:p>
            <a:pPr marL="228600" lvl="0" indent="-6413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390">
              <a:solidFill>
                <a:srgbClr val="002060"/>
              </a:solidFill>
            </a:endParaRPr>
          </a:p>
          <a:p>
            <a:pPr marL="228600" lvl="0" indent="-6413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390">
              <a:solidFill>
                <a:srgbClr val="002060"/>
              </a:solidFill>
            </a:endParaRPr>
          </a:p>
          <a:p>
            <a:pPr marL="228600" lvl="0" indent="-203834" algn="l" rtl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Noto Sans Symbols"/>
              <a:buChar char="❑"/>
            </a:pPr>
            <a:r>
              <a:rPr lang="en-US" sz="2200">
                <a:solidFill>
                  <a:srgbClr val="002060"/>
                </a:solidFill>
              </a:rPr>
              <a:t>OV-SCOUT outputs the following information to aid a pathologist to make the final diagnosis: </a:t>
            </a:r>
            <a:endParaRPr sz="2200"/>
          </a:p>
          <a:p>
            <a:pPr marL="685800" lvl="1" indent="-20193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rgbClr val="002060"/>
                </a:solidFill>
              </a:rPr>
              <a:t>Either it identifies the slide as an </a:t>
            </a:r>
            <a:r>
              <a:rPr lang="en-US" sz="1800">
                <a:solidFill>
                  <a:srgbClr val="0070C0"/>
                </a:solidFill>
              </a:rPr>
              <a:t>outlier</a:t>
            </a:r>
            <a:r>
              <a:rPr lang="en-US" sz="1800">
                <a:solidFill>
                  <a:srgbClr val="002060"/>
                </a:solidFill>
              </a:rPr>
              <a:t> or as one of the </a:t>
            </a:r>
            <a:r>
              <a:rPr lang="en-US" sz="1800">
                <a:solidFill>
                  <a:srgbClr val="0070C0"/>
                </a:solidFill>
              </a:rPr>
              <a:t>five major histotypes </a:t>
            </a:r>
            <a:r>
              <a:rPr lang="en-US" sz="1800">
                <a:solidFill>
                  <a:srgbClr val="002060"/>
                </a:solidFill>
              </a:rPr>
              <a:t>of ovarian cancer</a:t>
            </a:r>
            <a:endParaRPr sz="1800"/>
          </a:p>
          <a:p>
            <a:pPr marL="685800" lvl="1" indent="-20193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Noto Sans Symbols"/>
              <a:buChar char="▪"/>
            </a:pPr>
            <a:r>
              <a:rPr lang="en-US" sz="1800">
                <a:solidFill>
                  <a:srgbClr val="002060"/>
                </a:solidFill>
              </a:rPr>
              <a:t>It also highlights areas containing the specific histotypes</a:t>
            </a:r>
            <a:endParaRPr sz="1800"/>
          </a:p>
        </p:txBody>
      </p:sp>
      <p:sp>
        <p:nvSpPr>
          <p:cNvPr id="106" name="Google Shape;106;p15"/>
          <p:cNvSpPr/>
          <p:nvPr/>
        </p:nvSpPr>
        <p:spPr>
          <a:xfrm>
            <a:off x="838200" y="1544921"/>
            <a:ext cx="5495884" cy="134937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9" y="1825625"/>
            <a:ext cx="4907638" cy="412812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2060"/>
                </a:solidFill>
              </a:rPr>
              <a:t>Proposed AI Competition Tasks</a:t>
            </a:r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0" anchor="t" anchorCtr="0">
            <a:normAutofit/>
          </a:bodyPr>
          <a:lstStyle/>
          <a:p>
            <a:pPr marL="228600" lvl="0" indent="-215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90"/>
              <a:buFont typeface="Noto Sans Symbols"/>
              <a:buChar char="❑"/>
            </a:pPr>
            <a:r>
              <a:rPr lang="en-US" sz="2390" b="1">
                <a:solidFill>
                  <a:srgbClr val="002060"/>
                </a:solidFill>
              </a:rPr>
              <a:t>Task 1:</a:t>
            </a:r>
            <a:r>
              <a:rPr lang="en-US" sz="2390">
                <a:solidFill>
                  <a:srgbClr val="002060"/>
                </a:solidFill>
              </a:rPr>
              <a:t> Diagnosis of the five major epithelial ovarian cancer histotypes  </a:t>
            </a:r>
            <a:endParaRPr sz="2390">
              <a:solidFill>
                <a:srgbClr val="002060"/>
              </a:solidFill>
            </a:endParaRPr>
          </a:p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">
                <a:solidFill>
                  <a:srgbClr val="002060"/>
                </a:solidFill>
              </a:rPr>
              <a:t> </a:t>
            </a:r>
            <a:endParaRPr sz="2390">
              <a:solidFill>
                <a:srgbClr val="002060"/>
              </a:solidFill>
            </a:endParaRPr>
          </a:p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90">
              <a:solidFill>
                <a:srgbClr val="002060"/>
              </a:solidFill>
            </a:endParaRPr>
          </a:p>
          <a:p>
            <a:pPr marL="228600" lvl="0" indent="-215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90"/>
              <a:buChar char="❑"/>
            </a:pPr>
            <a:r>
              <a:rPr lang="en-US" sz="2400" b="1">
                <a:solidFill>
                  <a:srgbClr val="002060"/>
                </a:solidFill>
              </a:rPr>
              <a:t>Task 2:</a:t>
            </a:r>
            <a:r>
              <a:rPr lang="en-US" sz="2400">
                <a:solidFill>
                  <a:srgbClr val="002060"/>
                </a:solidFill>
              </a:rPr>
              <a:t> Identification of outliers (i.e., cases that are suspected to have ovarian cancer but do not fall within the five histotypes covered in Task 1)</a:t>
            </a:r>
            <a:endParaRPr sz="2390">
              <a:solidFill>
                <a:srgbClr val="002060"/>
              </a:solidFill>
            </a:endParaRPr>
          </a:p>
          <a:p>
            <a:pPr marL="685800" lvl="1" indent="-2660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90"/>
              <a:buChar char="▪"/>
            </a:pPr>
            <a:r>
              <a:rPr lang="en-US" sz="2390">
                <a:solidFill>
                  <a:srgbClr val="002060"/>
                </a:solidFill>
              </a:rPr>
              <a:t>Such cases could include benign fallopian tube, mets to ovary, sertoli-leydig tumors, sex cord tumors, etc. </a:t>
            </a:r>
            <a:endParaRPr sz="2390">
              <a:solidFill>
                <a:srgbClr val="00206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838200" y="1544921"/>
            <a:ext cx="5496000" cy="135000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A3B48"/>
                </a:solidFill>
              </a:rPr>
              <a:t>AI Competition Design (Task 1)</a:t>
            </a:r>
            <a:endParaRPr>
              <a:solidFill>
                <a:srgbClr val="0A3B48"/>
              </a:solidFill>
            </a:endParaRPr>
          </a:p>
        </p:txBody>
      </p:sp>
      <p:graphicFrame>
        <p:nvGraphicFramePr>
          <p:cNvPr id="122" name="Google Shape;122;p17"/>
          <p:cNvGraphicFramePr/>
          <p:nvPr/>
        </p:nvGraphicFramePr>
        <p:xfrm>
          <a:off x="702750" y="1451850"/>
          <a:ext cx="10786500" cy="2829560"/>
        </p:xfrm>
        <a:graphic>
          <a:graphicData uri="http://schemas.openxmlformats.org/drawingml/2006/table">
            <a:tbl>
              <a:tblPr>
                <a:noFill/>
                <a:tableStyleId>{A0226581-667B-4A54-A271-EA48AE5E3BC8}</a:tableStyleId>
              </a:tblPr>
              <a:tblGrid>
                <a:gridCol w="192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Development Phase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Validation Phase (Blinded to developers)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 Dataset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Tuning Dataset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Test Dataset</a:t>
                      </a:r>
                      <a:endParaRPr sz="1600" b="1" i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450 patients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Source: Vancouver (350) and external site A (100)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125 patients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Source: Vancouver and external site B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 1: 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Same as tuning set but scanned with a different scanner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 2: 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500 patients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Source: external sites C, D, E (whole sections and TMAs)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 Include multiple slides from a patient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 3: 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 patients (</a:t>
                      </a:r>
                      <a:r>
                        <a:rPr lang="en-US" sz="1600" i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stability analysis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Source: internal site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Design: Scanning slides with different scanners at multiple different times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" name="Google Shape;123;p17"/>
          <p:cNvSpPr txBox="1"/>
          <p:nvPr/>
        </p:nvSpPr>
        <p:spPr>
          <a:xfrm>
            <a:off x="0" y="6457800"/>
            <a:ext cx="10055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latin typeface="Calibri"/>
                <a:ea typeface="Calibri"/>
                <a:cs typeface="Calibri"/>
                <a:sym typeface="Calibri"/>
              </a:rPr>
              <a:t>* Power analysis will be performed to make sure the tuning and test datasets have enough samples to assess the utility of AI models. 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0488" y="4560775"/>
            <a:ext cx="7211019" cy="183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A3B48"/>
                </a:solidFill>
              </a:rPr>
              <a:t>AI Competition Design (Task 2)</a:t>
            </a:r>
            <a:endParaRPr>
              <a:solidFill>
                <a:srgbClr val="0A3B48"/>
              </a:solidFill>
            </a:endParaRPr>
          </a:p>
        </p:txBody>
      </p:sp>
      <p:graphicFrame>
        <p:nvGraphicFramePr>
          <p:cNvPr id="131" name="Google Shape;131;p18"/>
          <p:cNvGraphicFramePr/>
          <p:nvPr/>
        </p:nvGraphicFramePr>
        <p:xfrm>
          <a:off x="702750" y="1451850"/>
          <a:ext cx="10786500" cy="2829560"/>
        </p:xfrm>
        <a:graphic>
          <a:graphicData uri="http://schemas.openxmlformats.org/drawingml/2006/table">
            <a:tbl>
              <a:tblPr>
                <a:noFill/>
                <a:tableStyleId>{A0226581-667B-4A54-A271-EA48AE5E3BC8}</a:tableStyleId>
              </a:tblPr>
              <a:tblGrid>
                <a:gridCol w="192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Development Phase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Validation Phase (Blinded to developers)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 Dataset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Tuning Dataset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Test Dataset</a:t>
                      </a:r>
                      <a:endParaRPr sz="1600" b="1" i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450 patients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Source: Vancouver (350) and external site A (100)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125 patients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+ 25 outliers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Source: Vancouver and external site B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 1: 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Same as tuning set but scanned with a different scanner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 2: 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500 patients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+ 50 outliers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Source: external sites C, D, E (whole sections and TMAs)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 Include multiple slides from a patient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 3: 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 patients (</a:t>
                      </a:r>
                      <a:r>
                        <a:rPr lang="en-US" sz="1600" i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stability analysis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Source: internal site</a:t>
                      </a:r>
                      <a:endParaRPr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Design: Scanning slides with different scanners at multiple different times</a:t>
                      </a:r>
                      <a:endParaRPr sz="16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2" name="Google Shape;132;p18"/>
          <p:cNvSpPr txBox="1"/>
          <p:nvPr/>
        </p:nvSpPr>
        <p:spPr>
          <a:xfrm>
            <a:off x="0" y="6457800"/>
            <a:ext cx="10055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latin typeface="Calibri"/>
                <a:ea typeface="Calibri"/>
                <a:cs typeface="Calibri"/>
                <a:sym typeface="Calibri"/>
              </a:rPr>
              <a:t>* Power analysis will be performed to make sure the tuning and test datasets have enough samples to assess the utility of AI models. 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0488" y="4560775"/>
            <a:ext cx="7211019" cy="183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A3B48"/>
                </a:solidFill>
              </a:rPr>
              <a:t>Clinical Validation</a:t>
            </a:r>
            <a:endParaRPr>
              <a:solidFill>
                <a:srgbClr val="0A3B48"/>
              </a:solidFill>
            </a:endParaRPr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</a:pPr>
            <a:r>
              <a:rPr lang="en-US" sz="2400">
                <a:solidFill>
                  <a:srgbClr val="002060"/>
                </a:solidFill>
              </a:rPr>
              <a:t>100 patients </a:t>
            </a:r>
            <a:endParaRPr sz="2400" b="1">
              <a:solidFill>
                <a:srgbClr val="00206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</a:pPr>
            <a:r>
              <a:rPr lang="en-US" sz="2400" b="1">
                <a:solidFill>
                  <a:srgbClr val="002060"/>
                </a:solidFill>
              </a:rPr>
              <a:t>Source:</a:t>
            </a:r>
            <a:r>
              <a:rPr lang="en-US" sz="2400">
                <a:solidFill>
                  <a:srgbClr val="002060"/>
                </a:solidFill>
              </a:rPr>
              <a:t> internal and external sites</a:t>
            </a:r>
            <a:endParaRPr sz="2400">
              <a:solidFill>
                <a:srgbClr val="00206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</a:pPr>
            <a:r>
              <a:rPr lang="en-US" sz="2400" b="1">
                <a:solidFill>
                  <a:srgbClr val="002060"/>
                </a:solidFill>
              </a:rPr>
              <a:t>Purpose:</a:t>
            </a:r>
            <a:r>
              <a:rPr lang="en-US" sz="2400">
                <a:solidFill>
                  <a:srgbClr val="002060"/>
                </a:solidFill>
              </a:rPr>
              <a:t> comparison between AI-assisted versus unassisted diagnosis  </a:t>
            </a:r>
            <a:endParaRPr sz="2400">
              <a:solidFill>
                <a:srgbClr val="00206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</a:pPr>
            <a:r>
              <a:rPr lang="en-US" sz="2400" b="1">
                <a:solidFill>
                  <a:srgbClr val="002060"/>
                </a:solidFill>
              </a:rPr>
              <a:t>Design:</a:t>
            </a:r>
            <a:r>
              <a:rPr lang="en-US" sz="2400">
                <a:solidFill>
                  <a:srgbClr val="002060"/>
                </a:solidFill>
              </a:rPr>
              <a:t> unassisted followed by AI-assisted diagnosis by multiple pathologists (specialized and general)</a:t>
            </a:r>
            <a:endParaRPr sz="2400">
              <a:solidFill>
                <a:srgbClr val="00206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</a:pPr>
            <a:r>
              <a:rPr lang="en-US" sz="2400">
                <a:solidFill>
                  <a:srgbClr val="002060"/>
                </a:solidFill>
              </a:rPr>
              <a:t>Note: number of pathologists to be determined by power analysis</a:t>
            </a:r>
            <a:endParaRPr sz="2400">
              <a:solidFill>
                <a:srgbClr val="002060"/>
              </a:solidFill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838200" y="1544921"/>
            <a:ext cx="5496000" cy="135000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002060"/>
                </a:solidFill>
              </a:rPr>
              <a:t>Discussion</a:t>
            </a:r>
            <a:endParaRPr sz="6000">
              <a:solidFill>
                <a:srgbClr val="002060"/>
              </a:solidFill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Widescreen</PresentationFormat>
  <Paragraphs>87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Noto Sans Symbols</vt:lpstr>
      <vt:lpstr>Office Theme</vt:lpstr>
      <vt:lpstr>OVarian cancer Subtype Classification and OUtlier DeTection (OV-SCOUT)</vt:lpstr>
      <vt:lpstr>Ovarian Cancer</vt:lpstr>
      <vt:lpstr>OV-SCOUT</vt:lpstr>
      <vt:lpstr>Proposed AI Competition Tasks</vt:lpstr>
      <vt:lpstr>AI Competition Design (Task 1)</vt:lpstr>
      <vt:lpstr>AI Competition Design (Task 2)</vt:lpstr>
      <vt:lpstr>Clinical Validation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OVarian cancer Subtype Classification and OUtlier DeTection (OV-SCOUT)</dc:title>
  <cp:lastModifiedBy>Ali Bashashati</cp:lastModifiedBy>
  <cp:revision>1</cp:revision>
  <dcterms:modified xsi:type="dcterms:W3CDTF">2022-06-03T15:46:17Z</dcterms:modified>
</cp:coreProperties>
</file>