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655AF-CD19-4B41-B61D-4F74C349D1AC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15F72-3ED2-0D46-BA40-5CA754C3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recap of what the goal of the project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seer database and how we came by our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3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6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Demonstration of what our data looks like when grouped by ICD-0 ,, highlight x3 as not a diagnostic category for solid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demonstration for heme, x3 is a viable diagnostic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863A-3D7C-EFD7-EB90-FF38B24D3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F665E-BB30-7099-EB41-397C21524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EEE4F-C37F-F863-0EFD-7F949942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34D80-34D6-D3E4-1E95-B3ADBD3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1BFA3-1AC2-2448-A5D8-B82FD307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48AF-CD70-82C9-940F-88D99D582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A2BB7-FCF7-1132-CAD3-72532C800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E08A-D957-5266-BAF6-AD76F7DE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FFA6-7E0E-7A7B-93E0-FDB0D161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D36E9-3705-D76A-811E-C7F1B36E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270CF-2F78-6DE7-81AC-9A5ACCD64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5675-51F5-DC46-5182-F77D7F528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B8921-94D4-79CD-46C7-9E1FEA7B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DF8E3-0DF4-BC7F-ECA5-5E0DFA03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81612-AD7F-06BC-D63C-32D797A9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7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2889-C0DF-48ED-E58C-C02C4845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6452-5CDD-C483-7A3C-03EF378AD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DEC2D-941E-9FC1-ACCA-9EA857E5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0393-602A-ADC9-6D97-28D71D9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1C18-F0A7-2D02-857A-15B1A418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1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8FC0-3786-0216-1A7B-C32A5468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6E64E-4369-EE24-E5B9-9E962B2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C410-45D3-4E76-9382-E9192236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BA8EE-1AFF-C0B7-0D02-6ECE16B1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DCD46-90D7-8ABB-A712-815EB8E2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A84E-2B6B-7545-7EBF-0EE99591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BB128-E0CE-B0FE-AE46-9756A23D3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03EBD-443C-22CD-46DC-991F7D24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77585-8B38-51EF-52AB-9ED8657B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33F67-B952-AC1B-CF39-4E06BC45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47A60-B47F-9A7B-EDB2-744C540D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0CE1-D6A0-2FAC-766B-E6D14312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B07F-CA76-625C-CBD1-B73CC8DF7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0029E-D006-8A0C-206C-6BC89EA6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7966C-282A-A751-74B8-AA9F05946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432DF-46B1-3922-3FA9-1B8428591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3629C-4E81-6234-3D8A-24BA1D2D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72CE7-F1BC-AF10-6EE0-FCD10FE1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6C21A-C0A9-03C3-573D-BACC1BC6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7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7B4A-02D8-8CF1-CC91-03441978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B4212-A020-4AF7-83F3-5C97AA38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E1FE8-1159-1C99-FC4E-BEC9BC06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8E4C3-FBA7-3F68-4E43-183001E5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0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A1F15-4B5E-151D-1C55-971688A7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E173B-5B2B-A10F-FC92-9149E9CE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E2DB5-A0C7-0AF5-200F-02C38163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4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5FDE-46EA-26ED-26D0-A19B6CA5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00C0-33AE-BE7A-E884-C55A9E1D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40C31-A02A-3F74-9644-1E3C18B71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5516-D464-24FA-9BA8-6C0E65E1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9CD1C-9911-1B9E-6269-AB86EF0F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4E2AD-87D3-04DE-7322-683D7C6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B51C-6E5E-F390-557B-06D4DFB0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CBCCB-B35E-34A8-36CD-2FCE449F0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98503-3DA1-4216-0FF2-73C8FC38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02CBE-E866-F3E1-D2C4-D3B9FB20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47815-8991-9590-FFF5-88858B8F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6F515-870C-2868-4785-27685F4F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1951D3-2E11-B24F-373C-88CF625B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9F283-0E07-0CA3-E6E1-C31D61FCD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C3164-1521-D809-5EEA-197759164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22B0-DB39-6240-9417-83006DF81E23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B666-350A-A76D-D74F-91FF3107F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0CD98-7B2E-C1CD-06F5-157EC9D32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54772C-9D09-7CAA-3F82-3FD770266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-1" b="13073"/>
          <a:stretch/>
        </p:blipFill>
        <p:spPr bwMode="auto">
          <a:xfrm>
            <a:off x="321564" y="329184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E3184-077E-0DE5-D19B-EFDECDB51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Data Review I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6526A-C04F-FD4E-F811-4FE1AAE3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892986" cy="126187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May 24, 2022 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ircle&#10;&#10;Description automatically generated with low confidence">
            <a:extLst>
              <a:ext uri="{FF2B5EF4-FFF2-40B4-BE49-F238E27FC236}">
                <a16:creationId xmlns:a16="http://schemas.microsoft.com/office/drawing/2014/main" id="{978EFC29-FE06-84C9-30E1-2653A7D9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8" y="4292380"/>
            <a:ext cx="457200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E866A-67FB-6687-8E06-AF083E2CE020}"/>
              </a:ext>
            </a:extLst>
          </p:cNvPr>
          <p:cNvSpPr txBox="1"/>
          <p:nvPr/>
        </p:nvSpPr>
        <p:spPr>
          <a:xfrm>
            <a:off x="802828" y="4367091"/>
            <a:ext cx="574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PATHOLOGY INNOVATION COLLABORATIVE COMMUNITY </a:t>
            </a:r>
          </a:p>
        </p:txBody>
      </p:sp>
    </p:spTree>
    <p:extLst>
      <p:ext uri="{BB962C8B-B14F-4D97-AF65-F5344CB8AC3E}">
        <p14:creationId xmlns:p14="http://schemas.microsoft.com/office/powerpoint/2010/main" val="36548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966FC-FCCF-B949-A9A0-352CD59B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b="1"/>
              <a:t>Key Question: </a:t>
            </a:r>
            <a:r>
              <a:rPr lang="en-US" sz="3700"/>
              <a:t>To what degree do pathologists depend on light microscopy for cancer diagnosis?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04519-D94D-C146-887A-C66552C69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/>
              <a:t>No clear answer offered by current literature</a:t>
            </a:r>
          </a:p>
          <a:p>
            <a:r>
              <a:rPr lang="en-US" sz="2200"/>
              <a:t>Relevant in the wake of rapid development of digital pathology, AI, cell-free DNA and liquid biopsy</a:t>
            </a:r>
          </a:p>
          <a:p>
            <a:r>
              <a:rPr lang="en-US" sz="2200" b="1"/>
              <a:t>Primary endpoint: Percentage of cancer diagnoses rendered by light microscopy for national extrapolation</a:t>
            </a:r>
          </a:p>
          <a:p>
            <a:r>
              <a:rPr lang="en-US" sz="2200"/>
              <a:t>Secondary endpoints: To find the percentage of microscopically diagnosed cancers</a:t>
            </a:r>
          </a:p>
          <a:p>
            <a:pPr lvl="1"/>
            <a:r>
              <a:rPr lang="en-US" sz="2200"/>
              <a:t>By ICD-O code</a:t>
            </a:r>
          </a:p>
          <a:p>
            <a:pPr lvl="1"/>
            <a:r>
              <a:rPr lang="en-US" sz="2200"/>
              <a:t>By primary site</a:t>
            </a:r>
          </a:p>
          <a:p>
            <a:pPr lvl="1"/>
            <a:r>
              <a:rPr lang="en-US" sz="2200"/>
              <a:t>By state of patient residence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75012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82C2-EC5E-6570-38F1-E5961184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37" y="248162"/>
            <a:ext cx="10515600" cy="1325563"/>
          </a:xfrm>
        </p:spPr>
        <p:txBody>
          <a:bodyPr/>
          <a:lstStyle/>
          <a:p>
            <a:r>
              <a:rPr lang="en-US" dirty="0"/>
              <a:t>SEER Data Overview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87044B-ED3F-0D15-0CDD-DB0D88E47DCD}"/>
              </a:ext>
            </a:extLst>
          </p:cNvPr>
          <p:cNvGrpSpPr/>
          <p:nvPr/>
        </p:nvGrpSpPr>
        <p:grpSpPr>
          <a:xfrm>
            <a:off x="1529533" y="1142719"/>
            <a:ext cx="9132933" cy="1988567"/>
            <a:chOff x="1081776" y="948639"/>
            <a:chExt cx="4938143" cy="716025"/>
          </a:xfrm>
        </p:grpSpPr>
        <p:pic>
          <p:nvPicPr>
            <p:cNvPr id="4" name="Graphic 3" descr="Arrow Right outline">
              <a:extLst>
                <a:ext uri="{FF2B5EF4-FFF2-40B4-BE49-F238E27FC236}">
                  <a16:creationId xmlns:a16="http://schemas.microsoft.com/office/drawing/2014/main" id="{5F5D6212-BD46-7594-5FC4-5227C94C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0400" y="1076602"/>
              <a:ext cx="315746" cy="315603"/>
            </a:xfrm>
            <a:prstGeom prst="rect">
              <a:avLst/>
            </a:prstGeom>
          </p:spPr>
        </p:pic>
        <p:pic>
          <p:nvPicPr>
            <p:cNvPr id="5" name="Graphic 4" descr="North America with solid fill">
              <a:extLst>
                <a:ext uri="{FF2B5EF4-FFF2-40B4-BE49-F238E27FC236}">
                  <a16:creationId xmlns:a16="http://schemas.microsoft.com/office/drawing/2014/main" id="{BC405513-3D63-CDA3-7C43-A2EA5B6A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63089" y="948639"/>
              <a:ext cx="571530" cy="571530"/>
            </a:xfrm>
            <a:prstGeom prst="rect">
              <a:avLst/>
            </a:prstGeom>
          </p:spPr>
        </p:pic>
        <p:pic>
          <p:nvPicPr>
            <p:cNvPr id="6" name="Graphic 5" descr="Database outline">
              <a:extLst>
                <a:ext uri="{FF2B5EF4-FFF2-40B4-BE49-F238E27FC236}">
                  <a16:creationId xmlns:a16="http://schemas.microsoft.com/office/drawing/2014/main" id="{5632F8F8-2BB4-9051-6DE4-0B21EC6B1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64624" y="1051524"/>
              <a:ext cx="365760" cy="365760"/>
            </a:xfrm>
            <a:prstGeom prst="rect">
              <a:avLst/>
            </a:prstGeom>
          </p:spPr>
        </p:pic>
        <p:pic>
          <p:nvPicPr>
            <p:cNvPr id="7" name="Graphic 6" descr="Hospital outline">
              <a:extLst>
                <a:ext uri="{FF2B5EF4-FFF2-40B4-BE49-F238E27FC236}">
                  <a16:creationId xmlns:a16="http://schemas.microsoft.com/office/drawing/2014/main" id="{3DB10C9F-1805-884F-1957-7C03F8B2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40328" y="1051524"/>
              <a:ext cx="365760" cy="365760"/>
            </a:xfrm>
            <a:prstGeom prst="rect">
              <a:avLst/>
            </a:prstGeom>
          </p:spPr>
        </p:pic>
        <p:pic>
          <p:nvPicPr>
            <p:cNvPr id="8" name="Graphic 7" descr="Man outline">
              <a:extLst>
                <a:ext uri="{FF2B5EF4-FFF2-40B4-BE49-F238E27FC236}">
                  <a16:creationId xmlns:a16="http://schemas.microsoft.com/office/drawing/2014/main" id="{85B43207-26AE-787C-A7C0-A0A590411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94196" y="1051524"/>
              <a:ext cx="365760" cy="365760"/>
            </a:xfrm>
            <a:prstGeom prst="rect">
              <a:avLst/>
            </a:prstGeom>
          </p:spPr>
        </p:pic>
        <p:pic>
          <p:nvPicPr>
            <p:cNvPr id="9" name="Graphic 8" descr="Microscope outline">
              <a:extLst>
                <a:ext uri="{FF2B5EF4-FFF2-40B4-BE49-F238E27FC236}">
                  <a16:creationId xmlns:a16="http://schemas.microsoft.com/office/drawing/2014/main" id="{40FA387F-6D38-874C-1E4D-4FD56E321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18501" y="1051524"/>
              <a:ext cx="365760" cy="365760"/>
            </a:xfrm>
            <a:prstGeom prst="rect">
              <a:avLst/>
            </a:prstGeom>
          </p:spPr>
        </p:pic>
        <p:pic>
          <p:nvPicPr>
            <p:cNvPr id="10" name="Graphic 9" descr="Arrow Right outline">
              <a:extLst>
                <a:ext uri="{FF2B5EF4-FFF2-40B4-BE49-F238E27FC236}">
                  <a16:creationId xmlns:a16="http://schemas.microsoft.com/office/drawing/2014/main" id="{21EB12EF-F766-28C8-B062-6CB72D823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26099" y="1076602"/>
              <a:ext cx="315603" cy="315603"/>
            </a:xfrm>
            <a:prstGeom prst="rect">
              <a:avLst/>
            </a:prstGeom>
          </p:spPr>
        </p:pic>
        <p:pic>
          <p:nvPicPr>
            <p:cNvPr id="11" name="Graphic 10" descr="Arrow Right outline">
              <a:extLst>
                <a:ext uri="{FF2B5EF4-FFF2-40B4-BE49-F238E27FC236}">
                  <a16:creationId xmlns:a16="http://schemas.microsoft.com/office/drawing/2014/main" id="{14FA48C5-B377-8E43-5774-1FCF463AE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05285" y="1076602"/>
              <a:ext cx="315603" cy="315603"/>
            </a:xfrm>
            <a:prstGeom prst="rect">
              <a:avLst/>
            </a:prstGeom>
          </p:spPr>
        </p:pic>
        <p:pic>
          <p:nvPicPr>
            <p:cNvPr id="12" name="Graphic 11" descr="Arrow Right outline">
              <a:extLst>
                <a:ext uri="{FF2B5EF4-FFF2-40B4-BE49-F238E27FC236}">
                  <a16:creationId xmlns:a16="http://schemas.microsoft.com/office/drawing/2014/main" id="{51AF5BF8-95DA-EABE-EE63-3E1968A55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75505" y="1076602"/>
              <a:ext cx="315603" cy="315603"/>
            </a:xfrm>
            <a:prstGeom prst="rect">
              <a:avLst/>
            </a:prstGeom>
          </p:spPr>
        </p:pic>
        <p:pic>
          <p:nvPicPr>
            <p:cNvPr id="13" name="Graphic 12" descr="Lungs outline">
              <a:extLst>
                <a:ext uri="{FF2B5EF4-FFF2-40B4-BE49-F238E27FC236}">
                  <a16:creationId xmlns:a16="http://schemas.microsoft.com/office/drawing/2014/main" id="{AE9366A2-FC8C-A9E2-6841-0BA85FA1C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415379" y="1051524"/>
              <a:ext cx="365760" cy="365760"/>
            </a:xfrm>
            <a:prstGeom prst="rect">
              <a:avLst/>
            </a:prstGeom>
          </p:spPr>
        </p:pic>
        <p:pic>
          <p:nvPicPr>
            <p:cNvPr id="14" name="Graphic 13" descr="Line arrow: Counter-clockwise curve outline">
              <a:extLst>
                <a:ext uri="{FF2B5EF4-FFF2-40B4-BE49-F238E27FC236}">
                  <a16:creationId xmlns:a16="http://schemas.microsoft.com/office/drawing/2014/main" id="{E27A893C-357C-CADC-5BE4-0C369972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7012139" flipH="1">
              <a:off x="4710672" y="1151815"/>
              <a:ext cx="226198" cy="26447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738C27-5BCA-5A46-9BEA-1ACCBCD689FF}"/>
                </a:ext>
              </a:extLst>
            </p:cNvPr>
            <p:cNvSpPr txBox="1"/>
            <p:nvPr/>
          </p:nvSpPr>
          <p:spPr>
            <a:xfrm>
              <a:off x="4619071" y="1409240"/>
              <a:ext cx="588666" cy="255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Remove 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Duplicates,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BA88E9-70E7-250C-C50E-91AEA388527E}"/>
                </a:ext>
              </a:extLst>
            </p:cNvPr>
            <p:cNvSpPr txBox="1"/>
            <p:nvPr/>
          </p:nvSpPr>
          <p:spPr>
            <a:xfrm>
              <a:off x="1081776" y="1409240"/>
              <a:ext cx="790601" cy="19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Initial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F0E679-5EF8-82FC-8A5F-F683E7FC35A7}"/>
                </a:ext>
              </a:extLst>
            </p:cNvPr>
            <p:cNvSpPr txBox="1"/>
            <p:nvPr/>
          </p:nvSpPr>
          <p:spPr>
            <a:xfrm>
              <a:off x="1972106" y="1409240"/>
              <a:ext cx="1250488" cy="9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 diagnostics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D4F67C-738B-FF92-F623-7F9034F365B8}"/>
                </a:ext>
              </a:extLst>
            </p:cNvPr>
            <p:cNvSpPr txBox="1"/>
            <p:nvPr/>
          </p:nvSpPr>
          <p:spPr>
            <a:xfrm>
              <a:off x="3227907" y="1409240"/>
              <a:ext cx="790601" cy="14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</a:t>
              </a:r>
            </a:p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ED3967-6C28-8566-0218-D5B9E375B924}"/>
                </a:ext>
              </a:extLst>
            </p:cNvPr>
            <p:cNvSpPr txBox="1"/>
            <p:nvPr/>
          </p:nvSpPr>
          <p:spPr>
            <a:xfrm>
              <a:off x="4134678" y="1409240"/>
              <a:ext cx="625651" cy="1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DB99C0-F524-7065-E2EA-5CB377773BDB}"/>
                </a:ext>
              </a:extLst>
            </p:cNvPr>
            <p:cNvSpPr txBox="1"/>
            <p:nvPr/>
          </p:nvSpPr>
          <p:spPr>
            <a:xfrm>
              <a:off x="5077791" y="1409240"/>
              <a:ext cx="942128" cy="155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SEER Dataset</a:t>
              </a:r>
            </a:p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 descr="Doctor female outline">
              <a:extLst>
                <a:ext uri="{FF2B5EF4-FFF2-40B4-BE49-F238E27FC236}">
                  <a16:creationId xmlns:a16="http://schemas.microsoft.com/office/drawing/2014/main" id="{2C3DD388-58E0-BE6B-4129-B3835D3F6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96739" y="1051524"/>
              <a:ext cx="365760" cy="365760"/>
            </a:xfrm>
            <a:prstGeom prst="rect">
              <a:avLst/>
            </a:prstGeom>
          </p:spPr>
        </p:pic>
      </p:grpSp>
      <p:pic>
        <p:nvPicPr>
          <p:cNvPr id="24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F006A8-1165-CFDE-4A1F-F5EE69FAD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1"/>
          <a:stretch>
            <a:fillRect/>
          </a:stretch>
        </p:blipFill>
        <p:spPr>
          <a:xfrm>
            <a:off x="2206436" y="3104164"/>
            <a:ext cx="7779127" cy="3345223"/>
          </a:xfrm>
        </p:spPr>
      </p:pic>
    </p:spTree>
    <p:extLst>
      <p:ext uri="{BB962C8B-B14F-4D97-AF65-F5344CB8AC3E}">
        <p14:creationId xmlns:p14="http://schemas.microsoft.com/office/powerpoint/2010/main" val="365330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438670-6E6F-DE45-3837-12989CE83363}"/>
              </a:ext>
            </a:extLst>
          </p:cNvPr>
          <p:cNvSpPr txBox="1"/>
          <p:nvPr/>
        </p:nvSpPr>
        <p:spPr>
          <a:xfrm>
            <a:off x="506945" y="303207"/>
            <a:ext cx="6156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Diagnostic</a:t>
            </a:r>
            <a:r>
              <a:rPr lang="en-US" sz="4000" dirty="0">
                <a:latin typeface="+mj-lt"/>
              </a:rPr>
              <a:t> Confirmation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68452969-192D-17E7-C8AF-EF7A1645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320800"/>
            <a:ext cx="8267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53F94-7E36-C144-A4D3-B00F399659F6}"/>
              </a:ext>
            </a:extLst>
          </p:cNvPr>
          <p:cNvSpPr txBox="1"/>
          <p:nvPr/>
        </p:nvSpPr>
        <p:spPr>
          <a:xfrm>
            <a:off x="841248" y="334644"/>
            <a:ext cx="10509504" cy="107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Solid Tumors: 8000/3 – 9589/3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E7C46-CE7E-D242-98A8-1ACD7D332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9" y="1746201"/>
            <a:ext cx="8336351" cy="49560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EC81B7-2B7C-7DC5-AA55-64C07191370F}"/>
              </a:ext>
            </a:extLst>
          </p:cNvPr>
          <p:cNvSpPr/>
          <p:nvPr/>
        </p:nvSpPr>
        <p:spPr>
          <a:xfrm>
            <a:off x="5486401" y="1775635"/>
            <a:ext cx="967556" cy="48840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1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8F5AB-384F-9949-A18D-C5506E73C8B6}"/>
              </a:ext>
            </a:extLst>
          </p:cNvPr>
          <p:cNvSpPr txBox="1"/>
          <p:nvPr/>
        </p:nvSpPr>
        <p:spPr>
          <a:xfrm>
            <a:off x="841248" y="334644"/>
            <a:ext cx="10509504" cy="107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Heme Tumors: 9590/3 – 9971/3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E7A483C-5382-D549-8548-6DABACDCB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979" y="1800195"/>
            <a:ext cx="8210993" cy="47598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0DAD09-2A6F-2223-C3DF-4533D72306A8}"/>
              </a:ext>
            </a:extLst>
          </p:cNvPr>
          <p:cNvSpPr/>
          <p:nvPr/>
        </p:nvSpPr>
        <p:spPr>
          <a:xfrm>
            <a:off x="5624623" y="1800195"/>
            <a:ext cx="1105786" cy="4759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740B-BA2D-5151-DC96-A10CD8D6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SEER 2.0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1887-952A-43AD-153B-28FB9CEB0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Inclusion of cell free DNA advancements</a:t>
            </a:r>
          </a:p>
          <a:p>
            <a:r>
              <a:rPr lang="en-US" dirty="0"/>
              <a:t>Consider including numbers (commercial partners?)</a:t>
            </a:r>
          </a:p>
          <a:p>
            <a:endParaRPr lang="en-US" dirty="0"/>
          </a:p>
          <a:p>
            <a:r>
              <a:rPr lang="en-US" dirty="0"/>
              <a:t>Inclusion of digital pathology</a:t>
            </a:r>
          </a:p>
          <a:p>
            <a:r>
              <a:rPr lang="en-US" dirty="0"/>
              <a:t>Could we add numbers ?</a:t>
            </a:r>
          </a:p>
          <a:p>
            <a:endParaRPr lang="en-US" dirty="0"/>
          </a:p>
          <a:p>
            <a:r>
              <a:rPr lang="en-US" dirty="0"/>
              <a:t>Inclusion of SEER </a:t>
            </a:r>
            <a:r>
              <a:rPr lang="en-US"/>
              <a:t>database update?</a:t>
            </a:r>
          </a:p>
          <a:p>
            <a:endParaRPr lang="en-US" dirty="0"/>
          </a:p>
          <a:p>
            <a:r>
              <a:rPr lang="en-US" dirty="0"/>
              <a:t>Other “new trends”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217</Words>
  <Application>Microsoft Macintosh PowerPoint</Application>
  <PresentationFormat>Widescreen</PresentationFormat>
  <Paragraphs>45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Data Review I Meeting</vt:lpstr>
      <vt:lpstr>Key Question: To what degree do pathologists depend on light microscopy for cancer diagnosis?</vt:lpstr>
      <vt:lpstr>SEER Data Overview</vt:lpstr>
      <vt:lpstr>PowerPoint Presentation</vt:lpstr>
      <vt:lpstr>PowerPoint Presentation</vt:lpstr>
      <vt:lpstr>PowerPoint Presentation</vt:lpstr>
      <vt:lpstr>What’s new in SEER 2.0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Review I Meeting</dc:title>
  <dc:creator>Gardecki, Emma</dc:creator>
  <cp:lastModifiedBy>Lennerz, Jochen K.,M.D.</cp:lastModifiedBy>
  <cp:revision>17</cp:revision>
  <dcterms:created xsi:type="dcterms:W3CDTF">2022-05-23T01:02:17Z</dcterms:created>
  <dcterms:modified xsi:type="dcterms:W3CDTF">2022-05-24T12:36:39Z</dcterms:modified>
</cp:coreProperties>
</file>