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74" r:id="rId3"/>
    <p:sldId id="275" r:id="rId4"/>
    <p:sldId id="276" r:id="rId5"/>
    <p:sldId id="277" r:id="rId6"/>
    <p:sldId id="280" r:id="rId7"/>
    <p:sldId id="278" r:id="rId8"/>
    <p:sldId id="27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/>
    <p:restoredTop sz="94675"/>
  </p:normalViewPr>
  <p:slideViewPr>
    <p:cSldViewPr snapToGrid="0" snapToObjects="1">
      <p:cViewPr varScale="1">
        <p:scale>
          <a:sx n="111" d="100"/>
          <a:sy n="111" d="100"/>
        </p:scale>
        <p:origin x="12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mmagardecki/Desktop/CID/CID/seer_fig2_22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mmagardecki/Desktop/CID/CID/seer_fig2_22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Sheet1!$H$14</c:f>
              <c:strCache>
                <c:ptCount val="1"/>
                <c:pt idx="0">
                  <c:v>micro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Sheet1!$I$9:$R$9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Sheet1!$I$14:$R$14</c:f>
              <c:numCache>
                <c:formatCode>General</c:formatCode>
                <c:ptCount val="10"/>
                <c:pt idx="0">
                  <c:v>93.619826956330186</c:v>
                </c:pt>
                <c:pt idx="1">
                  <c:v>93.701312116613252</c:v>
                </c:pt>
                <c:pt idx="2">
                  <c:v>93.503919806256704</c:v>
                </c:pt>
                <c:pt idx="3">
                  <c:v>93.399470023696495</c:v>
                </c:pt>
                <c:pt idx="4">
                  <c:v>93.184101236210239</c:v>
                </c:pt>
                <c:pt idx="5">
                  <c:v>93.108137068704309</c:v>
                </c:pt>
                <c:pt idx="6">
                  <c:v>93.383761359779641</c:v>
                </c:pt>
                <c:pt idx="7">
                  <c:v>93.664083086121252</c:v>
                </c:pt>
                <c:pt idx="8">
                  <c:v>93.598061650289409</c:v>
                </c:pt>
                <c:pt idx="9">
                  <c:v>93.996796317580731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02-3845-A6D8-85A92BF81830}"/>
            </c:ext>
          </c:extLst>
        </c:ser>
        <c:ser>
          <c:idx val="1"/>
          <c:order val="1"/>
          <c:tx>
            <c:strRef>
              <c:f>Sheet1!$H$19</c:f>
              <c:strCache>
                <c:ptCount val="1"/>
                <c:pt idx="0">
                  <c:v>nonmicro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Sheet1!$I$9:$R$9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Sheet1!$I$19:$R$19</c:f>
              <c:numCache>
                <c:formatCode>General</c:formatCode>
                <c:ptCount val="10"/>
                <c:pt idx="0">
                  <c:v>3.9823184174698354</c:v>
                </c:pt>
                <c:pt idx="1">
                  <c:v>3.9219036642025316</c:v>
                </c:pt>
                <c:pt idx="2">
                  <c:v>4.1814907747234908</c:v>
                </c:pt>
                <c:pt idx="3">
                  <c:v>4.2641382188053818</c:v>
                </c:pt>
                <c:pt idx="4">
                  <c:v>4.2686298960153097</c:v>
                </c:pt>
                <c:pt idx="5">
                  <c:v>4.2877940274462558</c:v>
                </c:pt>
                <c:pt idx="6">
                  <c:v>4.2138427991487539</c:v>
                </c:pt>
                <c:pt idx="7">
                  <c:v>4.2330423947276667</c:v>
                </c:pt>
                <c:pt idx="8">
                  <c:v>4.1028402207564953</c:v>
                </c:pt>
                <c:pt idx="9">
                  <c:v>3.9495790104336139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02-3845-A6D8-85A92BF81830}"/>
            </c:ext>
          </c:extLst>
        </c:ser>
        <c:ser>
          <c:idx val="2"/>
          <c:order val="2"/>
          <c:tx>
            <c:strRef>
              <c:f>Sheet1!$H$21</c:f>
              <c:strCache>
                <c:ptCount val="1"/>
                <c:pt idx="0">
                  <c:v>unknown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Sheet1!$I$9:$R$9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Sheet1!$I$21:$R$21</c:f>
              <c:numCache>
                <c:formatCode>General</c:formatCode>
                <c:ptCount val="10"/>
                <c:pt idx="0">
                  <c:v>2.3978546261999969</c:v>
                </c:pt>
                <c:pt idx="1">
                  <c:v>2.376784219184211</c:v>
                </c:pt>
                <c:pt idx="2">
                  <c:v>2.3145894190197991</c:v>
                </c:pt>
                <c:pt idx="3">
                  <c:v>2.336391757498117</c:v>
                </c:pt>
                <c:pt idx="4">
                  <c:v>2.5472688677744428</c:v>
                </c:pt>
                <c:pt idx="5">
                  <c:v>2.6040689038494218</c:v>
                </c:pt>
                <c:pt idx="6">
                  <c:v>2.4023958410716029</c:v>
                </c:pt>
                <c:pt idx="7">
                  <c:v>2.1028745191510771</c:v>
                </c:pt>
                <c:pt idx="8">
                  <c:v>2.2990981289540988</c:v>
                </c:pt>
                <c:pt idx="9">
                  <c:v>2.0536246719856548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02-3845-A6D8-85A92BF818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10963216"/>
        <c:axId val="1711163104"/>
      </c:lineChart>
      <c:catAx>
        <c:axId val="171096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163104"/>
        <c:crosses val="autoZero"/>
        <c:auto val="1"/>
        <c:lblAlgn val="ctr"/>
        <c:lblOffset val="100"/>
        <c:noMultiLvlLbl val="0"/>
      </c:catAx>
      <c:valAx>
        <c:axId val="1711163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0963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Sheet1!$H$31</c:f>
              <c:strCache>
                <c:ptCount val="1"/>
                <c:pt idx="0">
                  <c:v>micro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Sheet1!$I$26:$R$26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Sheet1!$I$31:$R$31</c:f>
              <c:numCache>
                <c:formatCode>General</c:formatCode>
                <c:ptCount val="10"/>
                <c:pt idx="0">
                  <c:v>89.385118928642825</c:v>
                </c:pt>
                <c:pt idx="1">
                  <c:v>89.537225841746661</c:v>
                </c:pt>
                <c:pt idx="2">
                  <c:v>89.616942820407075</c:v>
                </c:pt>
                <c:pt idx="3">
                  <c:v>89.367597393331124</c:v>
                </c:pt>
                <c:pt idx="4">
                  <c:v>89.035469736717516</c:v>
                </c:pt>
                <c:pt idx="5">
                  <c:v>89.688914351188757</c:v>
                </c:pt>
                <c:pt idx="6">
                  <c:v>90.42227073741843</c:v>
                </c:pt>
                <c:pt idx="7">
                  <c:v>90.406711242910461</c:v>
                </c:pt>
                <c:pt idx="8">
                  <c:v>90.465258994931474</c:v>
                </c:pt>
                <c:pt idx="9">
                  <c:v>91.111890802906473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7C-AF40-AD89-C226172616F1}"/>
            </c:ext>
          </c:extLst>
        </c:ser>
        <c:ser>
          <c:idx val="1"/>
          <c:order val="1"/>
          <c:tx>
            <c:strRef>
              <c:f>Sheet1!$H$36</c:f>
              <c:strCache>
                <c:ptCount val="1"/>
                <c:pt idx="0">
                  <c:v>nonmicro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Sheet1!$I$26:$R$26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Sheet1!$I$36:$R$36</c:f>
              <c:numCache>
                <c:formatCode>General</c:formatCode>
                <c:ptCount val="10"/>
                <c:pt idx="0">
                  <c:v>6.304967019788128</c:v>
                </c:pt>
                <c:pt idx="1">
                  <c:v>6.4480031829711049</c:v>
                </c:pt>
                <c:pt idx="2">
                  <c:v>6.5597632274811382</c:v>
                </c:pt>
                <c:pt idx="3">
                  <c:v>6.7937497027065596</c:v>
                </c:pt>
                <c:pt idx="4">
                  <c:v>6.8487777867500323</c:v>
                </c:pt>
                <c:pt idx="5">
                  <c:v>6.4909767974792318</c:v>
                </c:pt>
                <c:pt idx="6">
                  <c:v>6.1536373200004517</c:v>
                </c:pt>
                <c:pt idx="7">
                  <c:v>6.3628265698467654</c:v>
                </c:pt>
                <c:pt idx="8">
                  <c:v>6.4629406550446609</c:v>
                </c:pt>
                <c:pt idx="9">
                  <c:v>6.0608461416574233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7C-AF40-AD89-C226172616F1}"/>
            </c:ext>
          </c:extLst>
        </c:ser>
        <c:ser>
          <c:idx val="2"/>
          <c:order val="2"/>
          <c:tx>
            <c:strRef>
              <c:f>Sheet1!$H$38</c:f>
              <c:strCache>
                <c:ptCount val="1"/>
                <c:pt idx="0">
                  <c:v>unknown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Sheet1!$I$26:$R$26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Sheet1!$I$38:$R$38</c:f>
              <c:numCache>
                <c:formatCode>General</c:formatCode>
                <c:ptCount val="10"/>
                <c:pt idx="0">
                  <c:v>4.3099140515690593</c:v>
                </c:pt>
                <c:pt idx="1">
                  <c:v>4.0147709752822403</c:v>
                </c:pt>
                <c:pt idx="2">
                  <c:v>3.8232939521117881</c:v>
                </c:pt>
                <c:pt idx="3">
                  <c:v>3.8386529039623269</c:v>
                </c:pt>
                <c:pt idx="4">
                  <c:v>4.142489646659822</c:v>
                </c:pt>
                <c:pt idx="5">
                  <c:v>3.8201088513319958</c:v>
                </c:pt>
                <c:pt idx="6">
                  <c:v>3.4240919425811338</c:v>
                </c:pt>
                <c:pt idx="7">
                  <c:v>3.2304621872427748</c:v>
                </c:pt>
                <c:pt idx="8">
                  <c:v>3.071800350023866</c:v>
                </c:pt>
                <c:pt idx="9">
                  <c:v>2.8272630554360871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07C-AF40-AD89-C22617261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10587824"/>
        <c:axId val="1710589472"/>
      </c:lineChart>
      <c:catAx>
        <c:axId val="171058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0589472"/>
        <c:crosses val="autoZero"/>
        <c:auto val="1"/>
        <c:lblAlgn val="ctr"/>
        <c:lblOffset val="100"/>
        <c:noMultiLvlLbl val="0"/>
      </c:catAx>
      <c:valAx>
        <c:axId val="1710589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0587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09DDD-1F1A-8442-98E1-E09998951030}" type="datetimeFigureOut">
              <a:rPr lang="en-US" smtClean="0"/>
              <a:t>6/10/22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5CADB-F6DA-E249-92AE-A7AEA53BD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50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5CADB-F6DA-E249-92AE-A7AEA53BD9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16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 not include “site” (pontine, optic nerve) =&gt;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5CADB-F6DA-E249-92AE-A7AEA53BD9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6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57DE0-B7D4-DFDE-F28C-77CAB6798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CA4B72-6835-6C32-A7CB-8813A72CE4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6EB9B-7076-3B6C-0680-C566813B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99DA-E37E-E741-8961-46C949D1CC8D}" type="datetimeFigureOut">
              <a:rPr lang="en-US" smtClean="0"/>
              <a:t>6/10/22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97AB1-A534-5E5D-72DF-14C4BF705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C8628-6163-5966-0E51-2F03076F7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36B9-73E0-A74A-9739-527455680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53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C713F-2017-370E-856B-395492646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AAD0EE-6741-C18B-F009-9C3DA4685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DC148-7437-DCB6-3109-D2D497FE1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99DA-E37E-E741-8961-46C949D1CC8D}" type="datetimeFigureOut">
              <a:rPr lang="en-US" smtClean="0"/>
              <a:t>6/10/22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2A1CA-4CC1-944D-B386-FDECA4059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34D1A-BCC6-06E0-4C9C-A7885D1BB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36B9-73E0-A74A-9739-527455680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43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A9CF15-1178-0CE9-460A-A3A65CCA2F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BBCD6-578E-74D5-D902-F0D0C385EE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E7021-3A27-5921-F236-7C5F2D015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99DA-E37E-E741-8961-46C949D1CC8D}" type="datetimeFigureOut">
              <a:rPr lang="en-US" smtClean="0"/>
              <a:t>6/10/22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FDF03-001C-791C-1DB0-132D19E89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3BBA5-DDCA-EC30-866E-57982224B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36B9-73E0-A74A-9739-527455680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50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E4164-7AEA-A501-0900-6008FBF1A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AAE8E-CE1B-A04C-B636-1FEDEEE89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35B00-DE4E-1A7E-A7EC-067AB8EA8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99DA-E37E-E741-8961-46C949D1CC8D}" type="datetimeFigureOut">
              <a:rPr lang="en-US" smtClean="0"/>
              <a:t>6/10/22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AC5D6-D6DB-C444-4AC1-5855C6BBD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638C4-B52E-059C-CCED-4BF175AE4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36B9-73E0-A74A-9739-527455680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37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E7CEE-5323-419D-1C0B-B4086299E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3EE40-721D-6783-0E1B-C7E429715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49C84-A2A7-A93A-D5F3-2E9F60694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99DA-E37E-E741-8961-46C949D1CC8D}" type="datetimeFigureOut">
              <a:rPr lang="en-US" smtClean="0"/>
              <a:t>6/10/22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CCCD5-B08F-6DA0-F9A0-7A6195E6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9E320-021F-8E81-DC89-F1CC51699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36B9-73E0-A74A-9739-527455680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2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8232-075A-BBFD-5006-565221F50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24E3B-FA47-7CEF-B6F5-D2B36FE6C4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D9740E-0398-DAC0-C1CE-1EBED67F8D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74A3E-BA6A-57B8-4B88-246A59330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99DA-E37E-E741-8961-46C949D1CC8D}" type="datetimeFigureOut">
              <a:rPr lang="en-US" smtClean="0"/>
              <a:t>6/10/22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71823-6F83-2EA8-B5BC-910890B63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E9649-BB6D-D9A3-38D8-7B2F1529A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36B9-73E0-A74A-9739-527455680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27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9897A-A361-1D6B-D547-660C216A2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010D9-7916-FFF0-3613-8960E6BE1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D895F-3DA6-BD2F-4432-68F2B2907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FA7C91-231C-3E37-1F9E-26351E79B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0C8408-C181-441B-537E-0E01BA6C57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BB2A19-20D1-F91C-A249-CCA2B0A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99DA-E37E-E741-8961-46C949D1CC8D}" type="datetimeFigureOut">
              <a:rPr lang="en-US" smtClean="0"/>
              <a:t>6/10/22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E12599-F68D-3990-B4B3-CFEC0DD35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305EE2-3918-23D6-79DD-5B45C8EC4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36B9-73E0-A74A-9739-527455680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2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04A5F-E3C2-D1ED-5D9E-26E5B3487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6E5B8A-96DE-E9FD-3738-2999610FE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99DA-E37E-E741-8961-46C949D1CC8D}" type="datetimeFigureOut">
              <a:rPr lang="en-US" smtClean="0"/>
              <a:t>6/10/22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4C394C-54CA-027F-2DE0-CF064DF1F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15F45C-BA2E-7530-7763-FC34FE1D7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36B9-73E0-A74A-9739-527455680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0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1B11D8-813B-FF21-F8D2-AF428560B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99DA-E37E-E741-8961-46C949D1CC8D}" type="datetimeFigureOut">
              <a:rPr lang="en-US" smtClean="0"/>
              <a:t>6/10/22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05D00C-37E3-2034-89C2-CDCB5325D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94754-DC17-77AC-F61B-9E5C72285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36B9-73E0-A74A-9739-527455680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9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B1AA5-0088-D440-F729-DE66E6799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42591-664F-9C04-3D25-E5130DD02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4656F-6689-D0DB-052F-3383D7F0A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9DE8F8-A4B5-BAE3-ED8E-A995C721C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99DA-E37E-E741-8961-46C949D1CC8D}" type="datetimeFigureOut">
              <a:rPr lang="en-US" smtClean="0"/>
              <a:t>6/10/22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279ADA-5862-A380-BFC8-DB8D98B9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1CF17-4E66-0B04-4063-65DF94314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36B9-73E0-A74A-9739-527455680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19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5AACD-31D6-12B8-928D-66EA6C82B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E93CC4-6A7A-5719-6253-0783D8612F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597ABE-BB12-53C9-84A2-2F7D177D4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8C956-9B2D-F96E-8B26-059E2E12D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99DA-E37E-E741-8961-46C949D1CC8D}" type="datetimeFigureOut">
              <a:rPr lang="en-US" smtClean="0"/>
              <a:t>6/10/22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BC0352-7B5B-AFBD-56A4-619582D62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05243-24F3-2179-631F-C95EA867D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36B9-73E0-A74A-9739-527455680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96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C04B5E-0286-92A5-4A97-C828014EA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93B24-C0B8-3F63-9E34-0A8E7B390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85A48-3744-ADDD-A378-7310C4FA50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B99DA-E37E-E741-8961-46C949D1CC8D}" type="datetimeFigureOut">
              <a:rPr lang="en-US" smtClean="0"/>
              <a:t>6/10/22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472BB-E2BA-2BD4-5BC3-1239AD4DC7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ABEDB-2E2F-2135-8851-35A624747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936B9-73E0-A74A-9739-527455680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5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444A62F-F4EE-5A55-E5E2-69F1F42C428B}"/>
              </a:ext>
            </a:extLst>
          </p:cNvPr>
          <p:cNvSpPr/>
          <p:nvPr/>
        </p:nvSpPr>
        <p:spPr>
          <a:xfrm>
            <a:off x="321564" y="4901184"/>
            <a:ext cx="11548872" cy="1645920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654772C-9D09-7CAA-3F82-3FD7702665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7" r="-1" b="13073"/>
          <a:stretch/>
        </p:blipFill>
        <p:spPr bwMode="auto">
          <a:xfrm>
            <a:off x="321564" y="329184"/>
            <a:ext cx="11548872" cy="446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5E3184-077E-0DE5-D19B-EFDECDB51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0588" y="5093208"/>
            <a:ext cx="6973204" cy="1261872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 and Wrap-Up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46526A-C04F-FD4E-F811-4FE1AAE3B1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9" y="5093208"/>
            <a:ext cx="2892986" cy="1261872"/>
          </a:xfrm>
        </p:spPr>
        <p:txBody>
          <a:bodyPr anchor="ctr">
            <a:norm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10, 2022</a:t>
            </a:r>
          </a:p>
        </p:txBody>
      </p:sp>
      <p:pic>
        <p:nvPicPr>
          <p:cNvPr id="6" name="Picture 5" descr="Circle&#10;&#10;Description automatically generated with low confidence">
            <a:extLst>
              <a:ext uri="{FF2B5EF4-FFF2-40B4-BE49-F238E27FC236}">
                <a16:creationId xmlns:a16="http://schemas.microsoft.com/office/drawing/2014/main" id="{978EFC29-FE06-84C9-30E1-2653A7D95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28" y="4292380"/>
            <a:ext cx="457200" cy="457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7E866A-67FB-6687-8E06-AF083E2CE020}"/>
              </a:ext>
            </a:extLst>
          </p:cNvPr>
          <p:cNvSpPr txBox="1"/>
          <p:nvPr/>
        </p:nvSpPr>
        <p:spPr>
          <a:xfrm>
            <a:off x="802828" y="4367091"/>
            <a:ext cx="5743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PATHOLOGY INNOVATION COLLABORATIVE COMMUNITY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49B9FFE-4D52-08F9-F7F2-11B7C4241DB4}"/>
              </a:ext>
            </a:extLst>
          </p:cNvPr>
          <p:cNvCxnSpPr>
            <a:cxnSpLocks/>
          </p:cNvCxnSpPr>
          <p:nvPr/>
        </p:nvCxnSpPr>
        <p:spPr>
          <a:xfrm>
            <a:off x="4055891" y="5266944"/>
            <a:ext cx="0" cy="914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85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A39B0-A35A-A518-05A1-FA2349BFB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7E4C6-BEEA-07FC-8E88-89090CAE6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Database Comparison Update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Trends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“Selected Tumors Settings”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747376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7707C-8A5D-ED6A-10E8-61DD273CF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NAACCR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CAFB3-0934-54C1-3667-EC5D5AEC1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6C84E3EF-76EC-B91F-74BE-1AB657DE2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063" y="807593"/>
            <a:ext cx="4492928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06452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able&#10;&#10;Description automatically generated">
            <a:extLst>
              <a:ext uri="{FF2B5EF4-FFF2-40B4-BE49-F238E27FC236}">
                <a16:creationId xmlns:a16="http://schemas.microsoft.com/office/drawing/2014/main" id="{B172E420-D9A9-17E2-68EC-3FDBF9A55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125" y="1380973"/>
            <a:ext cx="10149187" cy="5477027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196588D-5590-485E-EC36-3D381AEB6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NAACR access still pending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06796B-5F95-7365-C891-434B7345F508}"/>
              </a:ext>
            </a:extLst>
          </p:cNvPr>
          <p:cNvSpPr/>
          <p:nvPr/>
        </p:nvSpPr>
        <p:spPr>
          <a:xfrm>
            <a:off x="10371909" y="2891246"/>
            <a:ext cx="1698171" cy="374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08293E-D8EF-E196-5AC7-BC684BD03028}"/>
              </a:ext>
            </a:extLst>
          </p:cNvPr>
          <p:cNvSpPr/>
          <p:nvPr/>
        </p:nvSpPr>
        <p:spPr>
          <a:xfrm>
            <a:off x="10371909" y="4279038"/>
            <a:ext cx="1698171" cy="37446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167B3B-513D-8A7A-C7E4-8274FF1AFC5A}"/>
              </a:ext>
            </a:extLst>
          </p:cNvPr>
          <p:cNvSpPr/>
          <p:nvPr/>
        </p:nvSpPr>
        <p:spPr>
          <a:xfrm>
            <a:off x="10371908" y="5666830"/>
            <a:ext cx="1698171" cy="37446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83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56028-D3AA-5ADA-8967-7A541B166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6" y="421799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Trends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6034920-FCB0-97F0-8E33-ECFD01A707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8832023"/>
              </p:ext>
            </p:extLst>
          </p:nvPr>
        </p:nvGraphicFramePr>
        <p:xfrm>
          <a:off x="342900" y="2148391"/>
          <a:ext cx="5753100" cy="3557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11BC39A-42A2-9CF8-B3D6-6CB17DD07F97}"/>
              </a:ext>
            </a:extLst>
          </p:cNvPr>
          <p:cNvSpPr txBox="1"/>
          <p:nvPr/>
        </p:nvSpPr>
        <p:spPr>
          <a:xfrm>
            <a:off x="741946" y="1771426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Solid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E81C3E1-0841-BD36-AE1B-C50D598238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764590"/>
              </p:ext>
            </p:extLst>
          </p:nvPr>
        </p:nvGraphicFramePr>
        <p:xfrm>
          <a:off x="6096000" y="2148391"/>
          <a:ext cx="5753100" cy="35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C226F02-9B49-59F7-8221-90393AC8E241}"/>
              </a:ext>
            </a:extLst>
          </p:cNvPr>
          <p:cNvSpPr txBox="1"/>
          <p:nvPr/>
        </p:nvSpPr>
        <p:spPr>
          <a:xfrm>
            <a:off x="6495046" y="1771426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Heme</a:t>
            </a:r>
          </a:p>
        </p:txBody>
      </p:sp>
    </p:spTree>
    <p:extLst>
      <p:ext uri="{BB962C8B-B14F-4D97-AF65-F5344CB8AC3E}">
        <p14:creationId xmlns:p14="http://schemas.microsoft.com/office/powerpoint/2010/main" val="3950167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144DF-27B4-E6E4-FCE0-A1DD560F9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Guardant data – cell free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DA0861-5AFE-3978-A256-4E4FF04C3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966" y="3529013"/>
            <a:ext cx="5918033" cy="33257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694773-30E0-F78A-6C37-EC92CC5D1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338" y="1861043"/>
            <a:ext cx="2238883" cy="40147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AD529B-A76B-6DED-A2D8-85D18A68F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917" y="1509492"/>
            <a:ext cx="6096000" cy="1884584"/>
          </a:xfrm>
          <a:prstGeom prst="rect">
            <a:avLst/>
          </a:prstGeom>
        </p:spPr>
      </p:pic>
      <p:pic>
        <p:nvPicPr>
          <p:cNvPr id="8" name="Picture 7" descr="Graphical user interface, diagram&#10;&#10;Description automatically generated with medium confidence">
            <a:extLst>
              <a:ext uri="{FF2B5EF4-FFF2-40B4-BE49-F238E27FC236}">
                <a16:creationId xmlns:a16="http://schemas.microsoft.com/office/drawing/2014/main" id="{DD5D149A-DC38-280C-2F7D-D333E85D1E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05238"/>
            <a:ext cx="4214950" cy="2371725"/>
          </a:xfrm>
          <a:prstGeom prst="rect">
            <a:avLst/>
          </a:prstGeom>
        </p:spPr>
      </p:pic>
      <p:pic>
        <p:nvPicPr>
          <p:cNvPr id="10" name="Picture 9" descr="A picture containing chart&#10;&#10;Description automatically generated">
            <a:extLst>
              <a:ext uri="{FF2B5EF4-FFF2-40B4-BE49-F238E27FC236}">
                <a16:creationId xmlns:a16="http://schemas.microsoft.com/office/drawing/2014/main" id="{049D8353-EFE0-DE79-F62D-B3600A1F3C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655" y="1525833"/>
            <a:ext cx="3319462" cy="18604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1049F0-B540-DC83-2D09-AF61832B6D8C}"/>
              </a:ext>
            </a:extLst>
          </p:cNvPr>
          <p:cNvSpPr txBox="1"/>
          <p:nvPr/>
        </p:nvSpPr>
        <p:spPr>
          <a:xfrm>
            <a:off x="537655" y="3388662"/>
            <a:ext cx="2857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Jan 10, 2022 JP Morgan presentation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AB42E4-D7FC-F181-50C5-A8D88EF15824}"/>
              </a:ext>
            </a:extLst>
          </p:cNvPr>
          <p:cNvSpPr txBox="1"/>
          <p:nvPr/>
        </p:nvSpPr>
        <p:spPr>
          <a:xfrm>
            <a:off x="0" y="6101097"/>
            <a:ext cx="2857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Jan 10, 2022 JP Morgan presentation</a:t>
            </a:r>
          </a:p>
        </p:txBody>
      </p:sp>
    </p:spTree>
    <p:extLst>
      <p:ext uri="{BB962C8B-B14F-4D97-AF65-F5344CB8AC3E}">
        <p14:creationId xmlns:p14="http://schemas.microsoft.com/office/powerpoint/2010/main" val="1525715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A93BA-4093-F225-D9B0-DD0F6386A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“Tumor settings” -- joe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EABD2-7A03-BF8B-2BBF-67FBD72E9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84834" cy="4351338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Solid tumor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Prostate cancer (bone, PSA)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NSCLC (“genotypes”)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Breast cancer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Retinoblastoma (“miscoding”)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Malignant placental trophoblastic tumor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Glioma malignant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IDH-mutant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IDH-wild type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510C554-D843-6019-3761-D2D1E7584A1C}"/>
              </a:ext>
            </a:extLst>
          </p:cNvPr>
          <p:cNvSpPr txBox="1">
            <a:spLocks/>
          </p:cNvSpPr>
          <p:nvPr/>
        </p:nvSpPr>
        <p:spPr>
          <a:xfrm>
            <a:off x="6256283" y="1825625"/>
            <a:ext cx="478483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Hematologic malignancies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cell leukemia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CLL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effusion lymphoma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Myeloid neoplasm with PDGFRA rearrangement</a:t>
            </a:r>
          </a:p>
          <a:p>
            <a:pPr lvl="1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Waldenstrom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macroglobulinemia</a:t>
            </a:r>
          </a:p>
        </p:txBody>
      </p:sp>
    </p:spTree>
    <p:extLst>
      <p:ext uri="{BB962C8B-B14F-4D97-AF65-F5344CB8AC3E}">
        <p14:creationId xmlns:p14="http://schemas.microsoft.com/office/powerpoint/2010/main" val="3155640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F69E6-BF7C-B6BA-805A-26B30BCF7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19AD9-EDF8-75E0-1247-F0FA4610A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25270"/>
          </a:xfrm>
        </p:spPr>
        <p:txBody>
          <a:bodyPr numCol="2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Heatmap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Tumors of interest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trends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Novel technologies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489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4169</TotalTime>
  <Words>129</Words>
  <Application>Microsoft Macintosh PowerPoint</Application>
  <PresentationFormat>Widescreen</PresentationFormat>
  <Paragraphs>40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Discussion and Wrap-Up</vt:lpstr>
      <vt:lpstr>Agenda</vt:lpstr>
      <vt:lpstr>NAACCR data</vt:lpstr>
      <vt:lpstr>NAACR access still pending</vt:lpstr>
      <vt:lpstr>Time Trends</vt:lpstr>
      <vt:lpstr>Guardant data – cell free data</vt:lpstr>
      <vt:lpstr>“Tumor settings” -- joe</vt:lpstr>
      <vt:lpstr>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Findings and Results</dc:title>
  <dc:creator>Gardecki, Emma</dc:creator>
  <cp:lastModifiedBy>Lennerz, Jochen K.,M.D.</cp:lastModifiedBy>
  <cp:revision>10</cp:revision>
  <dcterms:created xsi:type="dcterms:W3CDTF">2022-06-07T19:37:31Z</dcterms:created>
  <dcterms:modified xsi:type="dcterms:W3CDTF">2022-06-10T17:27:26Z</dcterms:modified>
</cp:coreProperties>
</file>