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1"/>
    <p:restoredTop sz="89264"/>
  </p:normalViewPr>
  <p:slideViewPr>
    <p:cSldViewPr snapToGrid="0" snapToObjects="1">
      <p:cViewPr>
        <p:scale>
          <a:sx n="87" d="100"/>
          <a:sy n="87" d="100"/>
        </p:scale>
        <p:origin x="5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mmagardecki/Desktop/SEER/heatmap_solid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mmagardecki/Desktop/SEER/heatmap_he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57742782152228E-2"/>
          <c:y val="2.1558806383387159E-2"/>
          <c:w val="0.88619220674338783"/>
          <c:h val="0.936778800280717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x_m_sum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8003/3: Malignant tumor, giant cell type</c:v>
                </c:pt>
                <c:pt idx="1">
                  <c:v>9380/3: Glioma, malignant</c:v>
                </c:pt>
                <c:pt idx="2">
                  <c:v>9384/3: Subependymal giant cell astrocytoma, malignant</c:v>
                </c:pt>
                <c:pt idx="3">
                  <c:v>9381/3: Gliomatosis cerebri</c:v>
                </c:pt>
                <c:pt idx="4">
                  <c:v>8170/3: Hepatocellular carcinoma, NOS</c:v>
                </c:pt>
                <c:pt idx="5">
                  <c:v>8312/3: Renal cell carcinoma</c:v>
                </c:pt>
                <c:pt idx="6">
                  <c:v>8000/3: Neoplasm, malignant</c:v>
                </c:pt>
                <c:pt idx="7">
                  <c:v>8010/3: Carcinoma, NOS</c:v>
                </c:pt>
                <c:pt idx="8">
                  <c:v>8440/3: Cystadenocarcinoma, NOS</c:v>
                </c:pt>
                <c:pt idx="9">
                  <c:v>9510/3: Retinoblastoma, NOS</c:v>
                </c:pt>
                <c:pt idx="10">
                  <c:v>8162/3: Klatskin tumor</c:v>
                </c:pt>
                <c:pt idx="11">
                  <c:v>9184/3: Osteosarcoma in Paget disease of bone</c:v>
                </c:pt>
                <c:pt idx="12">
                  <c:v>9161/3: Hemangioblastoma, malignant</c:v>
                </c:pt>
                <c:pt idx="13">
                  <c:v>9530/3: Meningioma, malignant</c:v>
                </c:pt>
                <c:pt idx="14">
                  <c:v>9560/3: Neurilemoma, malignant (OBS)</c:v>
                </c:pt>
                <c:pt idx="15">
                  <c:v>8850/3: Liposarcoma, NOS</c:v>
                </c:pt>
                <c:pt idx="16">
                  <c:v>9261/3: Adamantinoma of long bones</c:v>
                </c:pt>
                <c:pt idx="17">
                  <c:v>8121/3: Schneiderian carcinoma</c:v>
                </c:pt>
                <c:pt idx="18">
                  <c:v>9421/3: Pilocytic astrocytoma, malignant</c:v>
                </c:pt>
                <c:pt idx="19">
                  <c:v>9391/3: Ependymoma, NOS</c:v>
                </c:pt>
                <c:pt idx="20">
                  <c:v>8171/3: Hepatocellular carcinoma, fibrolamellar</c:v>
                </c:pt>
                <c:pt idx="21">
                  <c:v>8046/3: Non-small cell carcinoma</c:v>
                </c:pt>
                <c:pt idx="22">
                  <c:v>8316/3: Cyst-associated renal cell carcinoma</c:v>
                </c:pt>
                <c:pt idx="23">
                  <c:v>8001/3: Tumor cells, malignant</c:v>
                </c:pt>
                <c:pt idx="24">
                  <c:v>9105/3: Trophoblastic tumor, epithelioid</c:v>
                </c:pt>
                <c:pt idx="25">
                  <c:v>8174/3: Hepatocellular carcinoma, clear cell type</c:v>
                </c:pt>
                <c:pt idx="26">
                  <c:v>8453/3: Intraductal papillary-mucinous carcinoma, invasive</c:v>
                </c:pt>
                <c:pt idx="27">
                  <c:v>8160/3: Cholangiocarcinoma</c:v>
                </c:pt>
                <c:pt idx="28">
                  <c:v>8151/3: Insulinoma, malignant</c:v>
                </c:pt>
                <c:pt idx="29">
                  <c:v>9050/3: Mesothelioma, malignant</c:v>
                </c:pt>
                <c:pt idx="30">
                  <c:v>9440/3: Glioblastoma, NOS</c:v>
                </c:pt>
                <c:pt idx="31">
                  <c:v>8700/3: Pheochromocytoma, malignant</c:v>
                </c:pt>
                <c:pt idx="32">
                  <c:v>9100/3: Choriocarcinoma, NOS</c:v>
                </c:pt>
                <c:pt idx="33">
                  <c:v>9064/3: Germinoma</c:v>
                </c:pt>
                <c:pt idx="34">
                  <c:v>9130/3: Hemangioendothelioma, malignant</c:v>
                </c:pt>
                <c:pt idx="35">
                  <c:v>8800/3: Sarcoma, NOS</c:v>
                </c:pt>
                <c:pt idx="36">
                  <c:v>9140/3: Kaposi sarcoma</c:v>
                </c:pt>
                <c:pt idx="37">
                  <c:v>8002/3: Malignant tumor, small cell type</c:v>
                </c:pt>
                <c:pt idx="38">
                  <c:v>8095/3: Metatypical carcinoma</c:v>
                </c:pt>
                <c:pt idx="39">
                  <c:v>8894/3: Angiomyosarcoma</c:v>
                </c:pt>
                <c:pt idx="40">
                  <c:v>9170/3: Lymphangiosarcoma</c:v>
                </c:pt>
                <c:pt idx="41">
                  <c:v>9512/3: Retinoblastoma, undifferentiated</c:v>
                </c:pt>
                <c:pt idx="42">
                  <c:v>9104/3: Malignant placental site trophoblastic tumor</c:v>
                </c:pt>
                <c:pt idx="43">
                  <c:v>9251/3: Malignant giant cell tumor of soft parts</c:v>
                </c:pt>
                <c:pt idx="44">
                  <c:v>9511/3: Retinoblastoma, differentiated</c:v>
                </c:pt>
                <c:pt idx="45">
                  <c:v>8014/3: Large cell carcinoma with rhabdoid phenotype</c:v>
                </c:pt>
                <c:pt idx="46">
                  <c:v>8272/3: Pituitary carcinoma, NOS</c:v>
                </c:pt>
                <c:pt idx="47">
                  <c:v>8711/3: Glomus tumor, malignant</c:v>
                </c:pt>
                <c:pt idx="48">
                  <c:v>8741/3: Malignant melanoma in precancerous melanosis</c:v>
                </c:pt>
                <c:pt idx="49">
                  <c:v>8450/3: Papillary cystadenocarcinoma, NOS</c:v>
                </c:pt>
                <c:pt idx="50">
                  <c:v>9062/3: Seminoma, anaplastic</c:v>
                </c:pt>
              </c:strCache>
            </c:strRef>
          </c:cat>
          <c:val>
            <c:numRef>
              <c:f>Sheet1!$B$2:$B$52</c:f>
              <c:numCache>
                <c:formatCode>0.0%</c:formatCode>
                <c:ptCount val="51"/>
                <c:pt idx="0">
                  <c:v>0.28599999999999998</c:v>
                </c:pt>
                <c:pt idx="1">
                  <c:v>0.38100000000000001</c:v>
                </c:pt>
                <c:pt idx="2">
                  <c:v>0.5</c:v>
                </c:pt>
                <c:pt idx="3">
                  <c:v>0.5</c:v>
                </c:pt>
                <c:pt idx="4">
                  <c:v>0.47200000000000003</c:v>
                </c:pt>
                <c:pt idx="5">
                  <c:v>0.58199999999999996</c:v>
                </c:pt>
                <c:pt idx="6">
                  <c:v>0.11900000000000001</c:v>
                </c:pt>
                <c:pt idx="7">
                  <c:v>0.60499999999999998</c:v>
                </c:pt>
                <c:pt idx="8">
                  <c:v>0.66700000000000004</c:v>
                </c:pt>
                <c:pt idx="9">
                  <c:v>0.58199999999999996</c:v>
                </c:pt>
                <c:pt idx="10">
                  <c:v>0.70599999999999996</c:v>
                </c:pt>
                <c:pt idx="11">
                  <c:v>0.83299999999999996</c:v>
                </c:pt>
                <c:pt idx="12">
                  <c:v>0.85699999999999998</c:v>
                </c:pt>
                <c:pt idx="13">
                  <c:v>0.80500000000000005</c:v>
                </c:pt>
                <c:pt idx="14">
                  <c:v>0.81299999999999994</c:v>
                </c:pt>
                <c:pt idx="15">
                  <c:v>0.84099999999999997</c:v>
                </c:pt>
                <c:pt idx="16">
                  <c:v>0.88900000000000001</c:v>
                </c:pt>
                <c:pt idx="17">
                  <c:v>0.9</c:v>
                </c:pt>
                <c:pt idx="18">
                  <c:v>0.89900000000000002</c:v>
                </c:pt>
                <c:pt idx="19">
                  <c:v>0.90400000000000003</c:v>
                </c:pt>
                <c:pt idx="20">
                  <c:v>0.89300000000000002</c:v>
                </c:pt>
                <c:pt idx="21">
                  <c:v>0.88800000000000001</c:v>
                </c:pt>
                <c:pt idx="22">
                  <c:v>0.92500000000000004</c:v>
                </c:pt>
                <c:pt idx="23">
                  <c:v>0.91100000000000003</c:v>
                </c:pt>
                <c:pt idx="24">
                  <c:v>0.85699999999999998</c:v>
                </c:pt>
                <c:pt idx="25">
                  <c:v>0.92200000000000004</c:v>
                </c:pt>
                <c:pt idx="26">
                  <c:v>0.88200000000000001</c:v>
                </c:pt>
                <c:pt idx="27">
                  <c:v>0.875</c:v>
                </c:pt>
                <c:pt idx="28">
                  <c:v>0.88300000000000001</c:v>
                </c:pt>
                <c:pt idx="29">
                  <c:v>0.83499999999999996</c:v>
                </c:pt>
                <c:pt idx="30">
                  <c:v>0.92800000000000005</c:v>
                </c:pt>
                <c:pt idx="31">
                  <c:v>0.91200000000000003</c:v>
                </c:pt>
                <c:pt idx="32">
                  <c:v>0.89400000000000002</c:v>
                </c:pt>
                <c:pt idx="33">
                  <c:v>0.92600000000000005</c:v>
                </c:pt>
                <c:pt idx="34">
                  <c:v>0.86299999999999999</c:v>
                </c:pt>
                <c:pt idx="35">
                  <c:v>0.89700000000000002</c:v>
                </c:pt>
                <c:pt idx="36">
                  <c:v>0.92100000000000004</c:v>
                </c:pt>
                <c:pt idx="37">
                  <c:v>0.5</c:v>
                </c:pt>
                <c:pt idx="38">
                  <c:v>0.5</c:v>
                </c:pt>
                <c:pt idx="39">
                  <c:v>0.66700000000000004</c:v>
                </c:pt>
                <c:pt idx="40">
                  <c:v>0.66700000000000004</c:v>
                </c:pt>
                <c:pt idx="41">
                  <c:v>0.66700000000000004</c:v>
                </c:pt>
                <c:pt idx="42">
                  <c:v>0.75</c:v>
                </c:pt>
                <c:pt idx="43">
                  <c:v>0.75</c:v>
                </c:pt>
                <c:pt idx="44">
                  <c:v>0.8</c:v>
                </c:pt>
                <c:pt idx="45">
                  <c:v>0.83400000000000007</c:v>
                </c:pt>
                <c:pt idx="46">
                  <c:v>0.85699999999999998</c:v>
                </c:pt>
                <c:pt idx="47">
                  <c:v>0.875</c:v>
                </c:pt>
                <c:pt idx="48">
                  <c:v>0.9</c:v>
                </c:pt>
                <c:pt idx="49">
                  <c:v>0.91700000000000004</c:v>
                </c:pt>
                <c:pt idx="50">
                  <c:v>0.92900000000000005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E-F44F-A4E1-3AC7ECB4588B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x_nm_sum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8003/3: Malignant tumor, giant cell type</c:v>
                </c:pt>
                <c:pt idx="1">
                  <c:v>9380/3: Glioma, malignant</c:v>
                </c:pt>
                <c:pt idx="2">
                  <c:v>9384/3: Subependymal giant cell astrocytoma, malignant</c:v>
                </c:pt>
                <c:pt idx="3">
                  <c:v>9381/3: Gliomatosis cerebri</c:v>
                </c:pt>
                <c:pt idx="4">
                  <c:v>8170/3: Hepatocellular carcinoma, NOS</c:v>
                </c:pt>
                <c:pt idx="5">
                  <c:v>8312/3: Renal cell carcinoma</c:v>
                </c:pt>
                <c:pt idx="6">
                  <c:v>8000/3: Neoplasm, malignant</c:v>
                </c:pt>
                <c:pt idx="7">
                  <c:v>8010/3: Carcinoma, NOS</c:v>
                </c:pt>
                <c:pt idx="8">
                  <c:v>8440/3: Cystadenocarcinoma, NOS</c:v>
                </c:pt>
                <c:pt idx="9">
                  <c:v>9510/3: Retinoblastoma, NOS</c:v>
                </c:pt>
                <c:pt idx="10">
                  <c:v>8162/3: Klatskin tumor</c:v>
                </c:pt>
                <c:pt idx="11">
                  <c:v>9184/3: Osteosarcoma in Paget disease of bone</c:v>
                </c:pt>
                <c:pt idx="12">
                  <c:v>9161/3: Hemangioblastoma, malignant</c:v>
                </c:pt>
                <c:pt idx="13">
                  <c:v>9530/3: Meningioma, malignant</c:v>
                </c:pt>
                <c:pt idx="14">
                  <c:v>9560/3: Neurilemoma, malignant (OBS)</c:v>
                </c:pt>
                <c:pt idx="15">
                  <c:v>8850/3: Liposarcoma, NOS</c:v>
                </c:pt>
                <c:pt idx="16">
                  <c:v>9261/3: Adamantinoma of long bones</c:v>
                </c:pt>
                <c:pt idx="17">
                  <c:v>8121/3: Schneiderian carcinoma</c:v>
                </c:pt>
                <c:pt idx="18">
                  <c:v>9421/3: Pilocytic astrocytoma, malignant</c:v>
                </c:pt>
                <c:pt idx="19">
                  <c:v>9391/3: Ependymoma, NOS</c:v>
                </c:pt>
                <c:pt idx="20">
                  <c:v>8171/3: Hepatocellular carcinoma, fibrolamellar</c:v>
                </c:pt>
                <c:pt idx="21">
                  <c:v>8046/3: Non-small cell carcinoma</c:v>
                </c:pt>
                <c:pt idx="22">
                  <c:v>8316/3: Cyst-associated renal cell carcinoma</c:v>
                </c:pt>
                <c:pt idx="23">
                  <c:v>8001/3: Tumor cells, malignant</c:v>
                </c:pt>
                <c:pt idx="24">
                  <c:v>9105/3: Trophoblastic tumor, epithelioid</c:v>
                </c:pt>
                <c:pt idx="25">
                  <c:v>8174/3: Hepatocellular carcinoma, clear cell type</c:v>
                </c:pt>
                <c:pt idx="26">
                  <c:v>8453/3: Intraductal papillary-mucinous carcinoma, invasive</c:v>
                </c:pt>
                <c:pt idx="27">
                  <c:v>8160/3: Cholangiocarcinoma</c:v>
                </c:pt>
                <c:pt idx="28">
                  <c:v>8151/3: Insulinoma, malignant</c:v>
                </c:pt>
                <c:pt idx="29">
                  <c:v>9050/3: Mesothelioma, malignant</c:v>
                </c:pt>
                <c:pt idx="30">
                  <c:v>9440/3: Glioblastoma, NOS</c:v>
                </c:pt>
                <c:pt idx="31">
                  <c:v>8700/3: Pheochromocytoma, malignant</c:v>
                </c:pt>
                <c:pt idx="32">
                  <c:v>9100/3: Choriocarcinoma, NOS</c:v>
                </c:pt>
                <c:pt idx="33">
                  <c:v>9064/3: Germinoma</c:v>
                </c:pt>
                <c:pt idx="34">
                  <c:v>9130/3: Hemangioendothelioma, malignant</c:v>
                </c:pt>
                <c:pt idx="35">
                  <c:v>8800/3: Sarcoma, NOS</c:v>
                </c:pt>
                <c:pt idx="36">
                  <c:v>9140/3: Kaposi sarcoma</c:v>
                </c:pt>
                <c:pt idx="37">
                  <c:v>8002/3: Malignant tumor, small cell type</c:v>
                </c:pt>
                <c:pt idx="38">
                  <c:v>8095/3: Metatypical carcinoma</c:v>
                </c:pt>
                <c:pt idx="39">
                  <c:v>8894/3: Angiomyosarcoma</c:v>
                </c:pt>
                <c:pt idx="40">
                  <c:v>9170/3: Lymphangiosarcoma</c:v>
                </c:pt>
                <c:pt idx="41">
                  <c:v>9512/3: Retinoblastoma, undifferentiated</c:v>
                </c:pt>
                <c:pt idx="42">
                  <c:v>9104/3: Malignant placental site trophoblastic tumor</c:v>
                </c:pt>
                <c:pt idx="43">
                  <c:v>9251/3: Malignant giant cell tumor of soft parts</c:v>
                </c:pt>
                <c:pt idx="44">
                  <c:v>9511/3: Retinoblastoma, differentiated</c:v>
                </c:pt>
                <c:pt idx="45">
                  <c:v>8014/3: Large cell carcinoma with rhabdoid phenotype</c:v>
                </c:pt>
                <c:pt idx="46">
                  <c:v>8272/3: Pituitary carcinoma, NOS</c:v>
                </c:pt>
                <c:pt idx="47">
                  <c:v>8711/3: Glomus tumor, malignant</c:v>
                </c:pt>
                <c:pt idx="48">
                  <c:v>8741/3: Malignant melanoma in precancerous melanosis</c:v>
                </c:pt>
                <c:pt idx="49">
                  <c:v>8450/3: Papillary cystadenocarcinoma, NOS</c:v>
                </c:pt>
                <c:pt idx="50">
                  <c:v>9062/3: Seminoma, anaplastic</c:v>
                </c:pt>
              </c:strCache>
            </c:strRef>
          </c:cat>
          <c:val>
            <c:numRef>
              <c:f>Sheet1!$I$2:$I$52</c:f>
              <c:numCache>
                <c:formatCode>0.0%</c:formatCode>
                <c:ptCount val="51"/>
                <c:pt idx="0">
                  <c:v>0.71399999999999997</c:v>
                </c:pt>
                <c:pt idx="1">
                  <c:v>0.60500000000000009</c:v>
                </c:pt>
                <c:pt idx="2">
                  <c:v>0.5</c:v>
                </c:pt>
                <c:pt idx="3">
                  <c:v>0.5</c:v>
                </c:pt>
                <c:pt idx="4">
                  <c:v>0.49099999999999999</c:v>
                </c:pt>
                <c:pt idx="5">
                  <c:v>0.39200000000000002</c:v>
                </c:pt>
                <c:pt idx="6">
                  <c:v>0.46699999999999997</c:v>
                </c:pt>
                <c:pt idx="7">
                  <c:v>0.311</c:v>
                </c:pt>
                <c:pt idx="8">
                  <c:v>0.29699999999999999</c:v>
                </c:pt>
                <c:pt idx="9">
                  <c:v>0.40199999999999997</c:v>
                </c:pt>
                <c:pt idx="10">
                  <c:v>0.28799999999999998</c:v>
                </c:pt>
                <c:pt idx="11">
                  <c:v>0.16700000000000001</c:v>
                </c:pt>
                <c:pt idx="12">
                  <c:v>0.14299999999999999</c:v>
                </c:pt>
                <c:pt idx="13">
                  <c:v>0.13700000000000001</c:v>
                </c:pt>
                <c:pt idx="14">
                  <c:v>0.125</c:v>
                </c:pt>
                <c:pt idx="15">
                  <c:v>0.13500000000000001</c:v>
                </c:pt>
                <c:pt idx="16">
                  <c:v>0.111</c:v>
                </c:pt>
                <c:pt idx="17">
                  <c:v>0.1</c:v>
                </c:pt>
                <c:pt idx="18">
                  <c:v>0.10100000000000001</c:v>
                </c:pt>
                <c:pt idx="19">
                  <c:v>9.1999999999999998E-2</c:v>
                </c:pt>
                <c:pt idx="20">
                  <c:v>0.10600000000000001</c:v>
                </c:pt>
                <c:pt idx="21">
                  <c:v>9.4E-2</c:v>
                </c:pt>
                <c:pt idx="22">
                  <c:v>7.4999999999999997E-2</c:v>
                </c:pt>
                <c:pt idx="23">
                  <c:v>7.3999999999999996E-2</c:v>
                </c:pt>
                <c:pt idx="24">
                  <c:v>0.14199999999999999</c:v>
                </c:pt>
                <c:pt idx="25">
                  <c:v>7.9000000000000001E-2</c:v>
                </c:pt>
                <c:pt idx="26">
                  <c:v>0.10900000000000001</c:v>
                </c:pt>
                <c:pt idx="27">
                  <c:v>9.6000000000000002E-2</c:v>
                </c:pt>
                <c:pt idx="28">
                  <c:v>0.11799999999999999</c:v>
                </c:pt>
                <c:pt idx="29">
                  <c:v>8.7999999999999995E-2</c:v>
                </c:pt>
                <c:pt idx="30">
                  <c:v>0.06</c:v>
                </c:pt>
                <c:pt idx="31">
                  <c:v>5.2999999999999999E-2</c:v>
                </c:pt>
                <c:pt idx="32">
                  <c:v>0.1</c:v>
                </c:pt>
                <c:pt idx="33">
                  <c:v>6.7000000000000004E-2</c:v>
                </c:pt>
                <c:pt idx="34">
                  <c:v>4.4999999999999998E-2</c:v>
                </c:pt>
                <c:pt idx="35">
                  <c:v>5.5E-2</c:v>
                </c:pt>
                <c:pt idx="36">
                  <c:v>5.4999999999999993E-2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0.33300000000000002</c:v>
                </c:pt>
                <c:pt idx="41">
                  <c:v>0.33300000000000002</c:v>
                </c:pt>
                <c:pt idx="42">
                  <c:v>0.25</c:v>
                </c:pt>
                <c:pt idx="43">
                  <c:v>0.25</c:v>
                </c:pt>
                <c:pt idx="44">
                  <c:v>0.2</c:v>
                </c:pt>
                <c:pt idx="45">
                  <c:v>0</c:v>
                </c:pt>
                <c:pt idx="46">
                  <c:v>0</c:v>
                </c:pt>
                <c:pt idx="47">
                  <c:v>6.3E-2</c:v>
                </c:pt>
                <c:pt idx="48">
                  <c:v>0</c:v>
                </c:pt>
                <c:pt idx="49">
                  <c:v>8.3000000000000004E-2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E-F44F-A4E1-3AC7ECB45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621801904"/>
        <c:axId val="1621772096"/>
      </c:barChart>
      <c:catAx>
        <c:axId val="1621801904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extTo"/>
        <c:crossAx val="1621772096"/>
        <c:crosses val="max"/>
        <c:auto val="1"/>
        <c:lblAlgn val="ctr"/>
        <c:lblOffset val="100"/>
        <c:noMultiLvlLbl val="0"/>
      </c:catAx>
      <c:valAx>
        <c:axId val="1621772096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low"/>
        <c:crossAx val="162180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'less than 93'!$B$1</c:f>
              <c:strCache>
                <c:ptCount val="1"/>
                <c:pt idx="0">
                  <c:v>% Microscopic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'less than 93'!$A$2:$A$21</c:f>
              <c:strCache>
                <c:ptCount val="20"/>
                <c:pt idx="0">
                  <c:v>9965/3: Myeloid and lymphoid neoplasms w/PDGFRA rearrangement</c:v>
                </c:pt>
                <c:pt idx="1">
                  <c:v>9800/3: Leukemia, NOS</c:v>
                </c:pt>
                <c:pt idx="2">
                  <c:v>9946/3: Juvenile myelomonocytic leukemia</c:v>
                </c:pt>
                <c:pt idx="3">
                  <c:v>9964/3: Chronic eosinophilic leukemia, NOS</c:v>
                </c:pt>
                <c:pt idx="4">
                  <c:v>9590/3: Malignant lymphoma, NOS</c:v>
                </c:pt>
                <c:pt idx="5">
                  <c:v>9823/3: Chronic lymphocytic leukemia/small lymphocytic lymphoma</c:v>
                </c:pt>
                <c:pt idx="6">
                  <c:v>9761/3: Waldenstrom macroglobulinemia</c:v>
                </c:pt>
                <c:pt idx="7">
                  <c:v>9801/3: Acute undifferentiated leukemia</c:v>
                </c:pt>
                <c:pt idx="8">
                  <c:v>9872/3: Acute myeloid leukemia with minimal differentiation</c:v>
                </c:pt>
                <c:pt idx="9">
                  <c:v>9860/3: Myeloid leukemia, NOS</c:v>
                </c:pt>
                <c:pt idx="10">
                  <c:v>9732/3: Plasma cell myeloma</c:v>
                </c:pt>
                <c:pt idx="11">
                  <c:v>9876/3: Atypical chronic myeloid leukemia, BCR-ABL1 negative</c:v>
                </c:pt>
                <c:pt idx="12">
                  <c:v>9820/3: Lymphoid leukemia, NOS</c:v>
                </c:pt>
                <c:pt idx="13">
                  <c:v>9832/3: Prolymphocytic leukemia, NOS</c:v>
                </c:pt>
                <c:pt idx="14">
                  <c:v>9945/3: Chronic myelomonocytic leukemia</c:v>
                </c:pt>
                <c:pt idx="15">
                  <c:v>9931/3: Acute panmyelosis with myelofibrosis</c:v>
                </c:pt>
                <c:pt idx="16">
                  <c:v>9827/3: Adult T-cell leukemia/lymphoma</c:v>
                </c:pt>
                <c:pt idx="17">
                  <c:v>9591/3: Non-Hodgkin lymphoma, NOS</c:v>
                </c:pt>
                <c:pt idx="18">
                  <c:v>9863/3: Chronic myeloid leukemia, NOS</c:v>
                </c:pt>
                <c:pt idx="19">
                  <c:v>9963/3: Chronic neutrophilic leukemia</c:v>
                </c:pt>
              </c:strCache>
            </c:strRef>
          </c:cat>
          <c:val>
            <c:numRef>
              <c:f>'less than 93'!$B$2:$B$21</c:f>
              <c:numCache>
                <c:formatCode>0.00%</c:formatCode>
                <c:ptCount val="20"/>
                <c:pt idx="0">
                  <c:v>0.8571428571428571</c:v>
                </c:pt>
                <c:pt idx="1">
                  <c:v>0.37467018469656987</c:v>
                </c:pt>
                <c:pt idx="2">
                  <c:v>0.8571428571428571</c:v>
                </c:pt>
                <c:pt idx="3">
                  <c:v>0.66666666666666663</c:v>
                </c:pt>
                <c:pt idx="4">
                  <c:v>0.55593509820666098</c:v>
                </c:pt>
                <c:pt idx="5">
                  <c:v>0.90673772363913208</c:v>
                </c:pt>
                <c:pt idx="6">
                  <c:v>0.87365328109696372</c:v>
                </c:pt>
                <c:pt idx="7">
                  <c:v>0.68045112781954886</c:v>
                </c:pt>
                <c:pt idx="8">
                  <c:v>0.88524590163934436</c:v>
                </c:pt>
                <c:pt idx="9">
                  <c:v>0.80346820809248565</c:v>
                </c:pt>
                <c:pt idx="10">
                  <c:v>0.89193381592554277</c:v>
                </c:pt>
                <c:pt idx="11">
                  <c:v>0.91836734693877542</c:v>
                </c:pt>
                <c:pt idx="12">
                  <c:v>0.7407407407407407</c:v>
                </c:pt>
                <c:pt idx="13">
                  <c:v>0.78260869565217384</c:v>
                </c:pt>
                <c:pt idx="14">
                  <c:v>0.92215568862275454</c:v>
                </c:pt>
                <c:pt idx="15">
                  <c:v>0.88571428571428568</c:v>
                </c:pt>
                <c:pt idx="16">
                  <c:v>0.93103448275862066</c:v>
                </c:pt>
                <c:pt idx="17">
                  <c:v>0.92741935483870952</c:v>
                </c:pt>
                <c:pt idx="18">
                  <c:v>0.86440677966101687</c:v>
                </c:pt>
                <c:pt idx="19">
                  <c:v>0.93333333333333335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7-A049-ACD5-98DE883B974B}"/>
            </c:ext>
          </c:extLst>
        </c:ser>
        <c:ser>
          <c:idx val="1"/>
          <c:order val="1"/>
          <c:tx>
            <c:strRef>
              <c:f>'less than 93'!$C$1</c:f>
              <c:strCache>
                <c:ptCount val="1"/>
                <c:pt idx="0">
                  <c:v>% Non-microscopic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'less than 93'!$A$2:$A$21</c:f>
              <c:strCache>
                <c:ptCount val="20"/>
                <c:pt idx="0">
                  <c:v>9965/3: Myeloid and lymphoid neoplasms w/PDGFRA rearrangement</c:v>
                </c:pt>
                <c:pt idx="1">
                  <c:v>9800/3: Leukemia, NOS</c:v>
                </c:pt>
                <c:pt idx="2">
                  <c:v>9946/3: Juvenile myelomonocytic leukemia</c:v>
                </c:pt>
                <c:pt idx="3">
                  <c:v>9964/3: Chronic eosinophilic leukemia, NOS</c:v>
                </c:pt>
                <c:pt idx="4">
                  <c:v>9590/3: Malignant lymphoma, NOS</c:v>
                </c:pt>
                <c:pt idx="5">
                  <c:v>9823/3: Chronic lymphocytic leukemia/small lymphocytic lymphoma</c:v>
                </c:pt>
                <c:pt idx="6">
                  <c:v>9761/3: Waldenstrom macroglobulinemia</c:v>
                </c:pt>
                <c:pt idx="7">
                  <c:v>9801/3: Acute undifferentiated leukemia</c:v>
                </c:pt>
                <c:pt idx="8">
                  <c:v>9872/3: Acute myeloid leukemia with minimal differentiation</c:v>
                </c:pt>
                <c:pt idx="9">
                  <c:v>9860/3: Myeloid leukemia, NOS</c:v>
                </c:pt>
                <c:pt idx="10">
                  <c:v>9732/3: Plasma cell myeloma</c:v>
                </c:pt>
                <c:pt idx="11">
                  <c:v>9876/3: Atypical chronic myeloid leukemia, BCR-ABL1 negative</c:v>
                </c:pt>
                <c:pt idx="12">
                  <c:v>9820/3: Lymphoid leukemia, NOS</c:v>
                </c:pt>
                <c:pt idx="13">
                  <c:v>9832/3: Prolymphocytic leukemia, NOS</c:v>
                </c:pt>
                <c:pt idx="14">
                  <c:v>9945/3: Chronic myelomonocytic leukemia</c:v>
                </c:pt>
                <c:pt idx="15">
                  <c:v>9931/3: Acute panmyelosis with myelofibrosis</c:v>
                </c:pt>
                <c:pt idx="16">
                  <c:v>9827/3: Adult T-cell leukemia/lymphoma</c:v>
                </c:pt>
                <c:pt idx="17">
                  <c:v>9591/3: Non-Hodgkin lymphoma, NOS</c:v>
                </c:pt>
                <c:pt idx="18">
                  <c:v>9863/3: Chronic myeloid leukemia, NOS</c:v>
                </c:pt>
                <c:pt idx="19">
                  <c:v>9963/3: Chronic neutrophilic leukemia</c:v>
                </c:pt>
              </c:strCache>
            </c:strRef>
          </c:cat>
          <c:val>
            <c:numRef>
              <c:f>'less than 93'!$C$2:$C$21</c:f>
              <c:numCache>
                <c:formatCode>0.00%</c:formatCode>
                <c:ptCount val="20"/>
                <c:pt idx="0">
                  <c:v>0.14285714285714285</c:v>
                </c:pt>
                <c:pt idx="1">
                  <c:v>0.19525065963060687</c:v>
                </c:pt>
                <c:pt idx="2">
                  <c:v>0.14285714285714285</c:v>
                </c:pt>
                <c:pt idx="3">
                  <c:v>0.31746031746031744</c:v>
                </c:pt>
                <c:pt idx="4">
                  <c:v>0.23313407344150297</c:v>
                </c:pt>
                <c:pt idx="5">
                  <c:v>6.7529501332318234E-2</c:v>
                </c:pt>
                <c:pt idx="6">
                  <c:v>9.0107737512242908E-2</c:v>
                </c:pt>
                <c:pt idx="7">
                  <c:v>0.17669172932330826</c:v>
                </c:pt>
                <c:pt idx="8">
                  <c:v>5.737704918032787E-2</c:v>
                </c:pt>
                <c:pt idx="9">
                  <c:v>2.3121387283236993E-2</c:v>
                </c:pt>
                <c:pt idx="10">
                  <c:v>7.1548603929679419E-2</c:v>
                </c:pt>
                <c:pt idx="11">
                  <c:v>8.1632653061224483E-2</c:v>
                </c:pt>
                <c:pt idx="12">
                  <c:v>7.407407407407407E-2</c:v>
                </c:pt>
                <c:pt idx="13">
                  <c:v>0.17391304347826086</c:v>
                </c:pt>
                <c:pt idx="14">
                  <c:v>6.1591103507271178E-2</c:v>
                </c:pt>
                <c:pt idx="15">
                  <c:v>0.11428571428571428</c:v>
                </c:pt>
                <c:pt idx="16">
                  <c:v>0</c:v>
                </c:pt>
                <c:pt idx="17">
                  <c:v>2.7808676307007785E-2</c:v>
                </c:pt>
                <c:pt idx="18">
                  <c:v>7.2218128224023584E-2</c:v>
                </c:pt>
                <c:pt idx="19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67-A049-ACD5-98DE883B9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664127200"/>
        <c:axId val="100036591"/>
      </c:barChart>
      <c:catAx>
        <c:axId val="664127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036591"/>
        <c:crosses val="autoZero"/>
        <c:auto val="1"/>
        <c:lblAlgn val="ctr"/>
        <c:lblOffset val="100"/>
        <c:noMultiLvlLbl val="0"/>
      </c:catAx>
      <c:valAx>
        <c:axId val="100036591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66412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655AF-CD19-4B41-B61D-4F74C349D1AC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15F72-3ED2-0D46-BA40-5CA754C3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Manuscript table 1,, shows </a:t>
            </a:r>
            <a:r>
              <a:rPr lang="en-US" dirty="0" err="1"/>
              <a:t>diag</a:t>
            </a:r>
            <a:r>
              <a:rPr lang="en-US" dirty="0"/>
              <a:t> conf code breakdown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0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note, many more solid cases than heme cases so not weighted equally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5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Ncpr</a:t>
            </a:r>
            <a:r>
              <a:rPr lang="en-US" dirty="0"/>
              <a:t> and seer numbers taken from “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NPCR and SEER Incidence – U.S. Cancer Statistics Public Use Database Data Standards and Data Dictionary” Nov 2017 Submission.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seer numbers personally pulled, and confirmed within staff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 waiting on approval for NAACCR data to run that concordance,,,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ahmad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supporting data use application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1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Solid: 8000/3 – 9589/3</a:t>
            </a:r>
          </a:p>
          <a:p>
            <a:r>
              <a:rPr lang="en-US" dirty="0"/>
              <a:t>Heme: 9590/3 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1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5F72-3ED2-0D46-BA40-5CA754C39E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6/3/22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6/3/22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5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6/3/22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0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6/3/22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0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6/3/22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4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6/3/22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6/3/22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4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6/3/22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6/3/22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0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22B0-DB39-6240-9417-83006DF81E23}" type="datetimeFigureOut">
              <a:rPr lang="en-US" smtClean="0"/>
              <a:t>6/3/22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8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722B0-DB39-6240-9417-83006DF81E23}" type="datetimeFigureOut">
              <a:rPr lang="en-US" smtClean="0"/>
              <a:t>6/3/22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979AF-2C34-B64F-9036-8726361C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44A62F-F4EE-5A55-E5E2-69F1F42C428B}"/>
              </a:ext>
            </a:extLst>
          </p:cNvPr>
          <p:cNvSpPr/>
          <p:nvPr/>
        </p:nvSpPr>
        <p:spPr>
          <a:xfrm>
            <a:off x="321564" y="4901184"/>
            <a:ext cx="11548872" cy="164592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54772C-9D09-7CAA-3F82-3FD770266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7" r="-1" b="13073"/>
          <a:stretch/>
        </p:blipFill>
        <p:spPr bwMode="auto">
          <a:xfrm>
            <a:off x="321564" y="329184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E3184-077E-0DE5-D19B-EFDECDB51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509320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and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6526A-C04F-FD4E-F811-4FE1AAE3B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9" y="5093208"/>
            <a:ext cx="2892986" cy="1261872"/>
          </a:xfrm>
        </p:spPr>
        <p:txBody>
          <a:bodyPr anchor="ctr">
            <a:norm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03, 2022</a:t>
            </a:r>
          </a:p>
        </p:txBody>
      </p:sp>
      <p:pic>
        <p:nvPicPr>
          <p:cNvPr id="6" name="Picture 5" descr="Circle&#10;&#10;Description automatically generated with low confidence">
            <a:extLst>
              <a:ext uri="{FF2B5EF4-FFF2-40B4-BE49-F238E27FC236}">
                <a16:creationId xmlns:a16="http://schemas.microsoft.com/office/drawing/2014/main" id="{978EFC29-FE06-84C9-30E1-2653A7D95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28" y="4292380"/>
            <a:ext cx="457200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7E866A-67FB-6687-8E06-AF083E2CE020}"/>
              </a:ext>
            </a:extLst>
          </p:cNvPr>
          <p:cNvSpPr txBox="1"/>
          <p:nvPr/>
        </p:nvSpPr>
        <p:spPr>
          <a:xfrm>
            <a:off x="802828" y="4367091"/>
            <a:ext cx="574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PATHOLOGY INNOVATION COLLABORATIVE COMMUNITY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9B9FFE-4D52-08F9-F7F2-11B7C4241DB4}"/>
              </a:ext>
            </a:extLst>
          </p:cNvPr>
          <p:cNvCxnSpPr>
            <a:cxnSpLocks/>
          </p:cNvCxnSpPr>
          <p:nvPr/>
        </p:nvCxnSpPr>
        <p:spPr>
          <a:xfrm>
            <a:off x="4055891" y="5266944"/>
            <a:ext cx="0" cy="914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8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39B0-A35A-A518-05A1-FA2349BF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E4C6-BEEA-07FC-8E88-89090CAE6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Endpoint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Comparison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Non-microscopic Cases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4737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559A2B9-8AEF-76E2-F783-7B39A98AE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9395" y="643466"/>
            <a:ext cx="1041320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5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E14C-EB87-DBA2-D893-E79BE2AE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35" y="376645"/>
            <a:ext cx="5270135" cy="859536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Endpoint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5116A-C88D-7CCE-839B-668EE1AA3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35" y="2185260"/>
            <a:ext cx="3762552" cy="315464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cancer diagnoses rendered by light microscopy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93% of all cancers diagnosed through microscopic means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861FF8-AB73-71B2-D80D-4D2BD8FD2B4D}"/>
              </a:ext>
            </a:extLst>
          </p:cNvPr>
          <p:cNvGrpSpPr/>
          <p:nvPr/>
        </p:nvGrpSpPr>
        <p:grpSpPr>
          <a:xfrm>
            <a:off x="3709058" y="1236181"/>
            <a:ext cx="8084480" cy="5052800"/>
            <a:chOff x="3611334" y="1236181"/>
            <a:chExt cx="8084480" cy="5052800"/>
          </a:xfrm>
        </p:grpSpPr>
        <p:pic>
          <p:nvPicPr>
            <p:cNvPr id="8" name="Picture 7" descr="Chart, bar chart&#10;&#10;Description automatically generated">
              <a:extLst>
                <a:ext uri="{FF2B5EF4-FFF2-40B4-BE49-F238E27FC236}">
                  <a16:creationId xmlns:a16="http://schemas.microsoft.com/office/drawing/2014/main" id="{A2565282-555E-E064-8053-24DBCCBD8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1334" y="1236181"/>
              <a:ext cx="8084480" cy="50528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76449E-8880-C68A-EFB1-8E56D67471F8}"/>
                </a:ext>
              </a:extLst>
            </p:cNvPr>
            <p:cNvSpPr txBox="1"/>
            <p:nvPr/>
          </p:nvSpPr>
          <p:spPr>
            <a:xfrm>
              <a:off x="4931734" y="5144764"/>
              <a:ext cx="1132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7,043,154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 7,564,158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BBD87B-51A6-75D0-DE46-49E092BBF083}"/>
                </a:ext>
              </a:extLst>
            </p:cNvPr>
            <p:cNvSpPr txBox="1"/>
            <p:nvPr/>
          </p:nvSpPr>
          <p:spPr>
            <a:xfrm>
              <a:off x="9624316" y="5144764"/>
              <a:ext cx="1132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768,252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 854,410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B7D558-985B-CD8E-2CEA-1A8CB6CBE29C}"/>
                </a:ext>
              </a:extLst>
            </p:cNvPr>
            <p:cNvSpPr txBox="1"/>
            <p:nvPr/>
          </p:nvSpPr>
          <p:spPr>
            <a:xfrm>
              <a:off x="7285145" y="5144764"/>
              <a:ext cx="1132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6,274,902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 6,709,748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0DBA72-5F08-A162-89E9-1AB25665B794}"/>
              </a:ext>
            </a:extLst>
          </p:cNvPr>
          <p:cNvCxnSpPr>
            <a:cxnSpLocks/>
          </p:cNvCxnSpPr>
          <p:nvPr/>
        </p:nvCxnSpPr>
        <p:spPr>
          <a:xfrm flipH="1">
            <a:off x="5592726" y="1625600"/>
            <a:ext cx="4170" cy="50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5EF888-7337-7937-F001-328E6AB7DCAB}"/>
              </a:ext>
            </a:extLst>
          </p:cNvPr>
          <p:cNvCxnSpPr>
            <a:cxnSpLocks/>
          </p:cNvCxnSpPr>
          <p:nvPr/>
        </p:nvCxnSpPr>
        <p:spPr>
          <a:xfrm flipH="1">
            <a:off x="7939341" y="1611746"/>
            <a:ext cx="4170" cy="5029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B47E0F-99C7-3E95-3E73-94204CCCE8B5}"/>
              </a:ext>
            </a:extLst>
          </p:cNvPr>
          <p:cNvCxnSpPr>
            <a:cxnSpLocks/>
          </p:cNvCxnSpPr>
          <p:nvPr/>
        </p:nvCxnSpPr>
        <p:spPr>
          <a:xfrm flipH="1">
            <a:off x="10285958" y="1625600"/>
            <a:ext cx="0" cy="6243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71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AF46-2679-8E17-D838-F6426C7D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Comparisons</a:t>
            </a: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71F531DB-6C63-9C0D-B533-08D89F713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985548"/>
              </p:ext>
            </p:extLst>
          </p:nvPr>
        </p:nvGraphicFramePr>
        <p:xfrm>
          <a:off x="477078" y="1568346"/>
          <a:ext cx="10964519" cy="4478873"/>
        </p:xfrm>
        <a:graphic>
          <a:graphicData uri="http://schemas.openxmlformats.org/drawingml/2006/table">
            <a:tbl>
              <a:tblPr/>
              <a:tblGrid>
                <a:gridCol w="1368837">
                  <a:extLst>
                    <a:ext uri="{9D8B030D-6E8A-4147-A177-3AD203B41FA5}">
                      <a16:colId xmlns:a16="http://schemas.microsoft.com/office/drawing/2014/main" val="384304692"/>
                    </a:ext>
                  </a:extLst>
                </a:gridCol>
                <a:gridCol w="4370634">
                  <a:extLst>
                    <a:ext uri="{9D8B030D-6E8A-4147-A177-3AD203B41FA5}">
                      <a16:colId xmlns:a16="http://schemas.microsoft.com/office/drawing/2014/main" val="819048051"/>
                    </a:ext>
                  </a:extLst>
                </a:gridCol>
                <a:gridCol w="1306262">
                  <a:extLst>
                    <a:ext uri="{9D8B030D-6E8A-4147-A177-3AD203B41FA5}">
                      <a16:colId xmlns:a16="http://schemas.microsoft.com/office/drawing/2014/main" val="3123008065"/>
                    </a:ext>
                  </a:extLst>
                </a:gridCol>
                <a:gridCol w="1306262">
                  <a:extLst>
                    <a:ext uri="{9D8B030D-6E8A-4147-A177-3AD203B41FA5}">
                      <a16:colId xmlns:a16="http://schemas.microsoft.com/office/drawing/2014/main" val="3197201545"/>
                    </a:ext>
                  </a:extLst>
                </a:gridCol>
                <a:gridCol w="1306262">
                  <a:extLst>
                    <a:ext uri="{9D8B030D-6E8A-4147-A177-3AD203B41FA5}">
                      <a16:colId xmlns:a16="http://schemas.microsoft.com/office/drawing/2014/main" val="1878256219"/>
                    </a:ext>
                  </a:extLst>
                </a:gridCol>
                <a:gridCol w="1306262">
                  <a:extLst>
                    <a:ext uri="{9D8B030D-6E8A-4147-A177-3AD203B41FA5}">
                      <a16:colId xmlns:a16="http://schemas.microsoft.com/office/drawing/2014/main" val="3488295868"/>
                    </a:ext>
                  </a:extLst>
                </a:gridCol>
              </a:tblGrid>
              <a:tr h="41687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Diagnostic Confirmation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NPCR + SEER</a:t>
                      </a:r>
                    </a:p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 2017 Sub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SEER </a:t>
                      </a:r>
                    </a:p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 2021 Sub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SEER</a:t>
                      </a:r>
                    </a:p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 2020 Sub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SEER </a:t>
                      </a:r>
                    </a:p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 2021 Sub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687831"/>
                  </a:ext>
                </a:extLst>
              </a:tr>
              <a:tr h="41687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Microscopic confirmation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94.1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93.1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93.6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93.1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224323"/>
                  </a:ext>
                </a:extLst>
              </a:tr>
              <a:tr h="23176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histology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90.2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88.8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87.7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0009"/>
                  </a:ext>
                </a:extLst>
              </a:tr>
              <a:tr h="23176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exfoliative cytology, no positive histology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22937"/>
                  </a:ext>
                </a:extLst>
              </a:tr>
              <a:tr h="41687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histology AND immunophenotyping AND/OR positive genetics studies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8104"/>
                  </a:ext>
                </a:extLst>
              </a:tr>
              <a:tr h="23176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microscopic confirm, method not specified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098765"/>
                  </a:ext>
                </a:extLst>
              </a:tr>
              <a:tr h="41687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Non-microscopic confirmation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37199"/>
                  </a:ext>
                </a:extLst>
              </a:tr>
              <a:tr h="23176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laboratory test/marker study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86179"/>
                  </a:ext>
                </a:extLst>
              </a:tr>
              <a:tr h="23176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visualiztion without microscopic confirmation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08616"/>
                  </a:ext>
                </a:extLst>
              </a:tr>
              <a:tr h="23176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radiography without microscopic confirm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48868"/>
                  </a:ext>
                </a:extLst>
              </a:tr>
              <a:tr h="23176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diagnosis only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220671"/>
                  </a:ext>
                </a:extLst>
              </a:tr>
              <a:tr h="601978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Unknown confirmation method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76433"/>
                  </a:ext>
                </a:extLst>
              </a:tr>
              <a:tr h="23176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278169"/>
                  </a:ext>
                </a:extLst>
              </a:tr>
              <a:tr h="23176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 included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2001-2015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2001-2015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2010-2018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2010-2019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2" marR="9202" marT="9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68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A8AC-C3EA-BAFA-20D4-D3B9F7DC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14" y="508276"/>
            <a:ext cx="538690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7% Breakdown —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Cancers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CC661-81DF-E295-50FF-755AF06B77D2}"/>
              </a:ext>
            </a:extLst>
          </p:cNvPr>
          <p:cNvGrpSpPr/>
          <p:nvPr/>
        </p:nvGrpSpPr>
        <p:grpSpPr>
          <a:xfrm rot="21336771">
            <a:off x="-8614" y="3274755"/>
            <a:ext cx="3154094" cy="3241164"/>
            <a:chOff x="433573" y="2778868"/>
            <a:chExt cx="3205134" cy="3479447"/>
          </a:xfrm>
        </p:grpSpPr>
        <p:pic>
          <p:nvPicPr>
            <p:cNvPr id="8" name="Picture 7" descr="Chart, pie chart&#10;&#10;Description automatically generated">
              <a:extLst>
                <a:ext uri="{FF2B5EF4-FFF2-40B4-BE49-F238E27FC236}">
                  <a16:creationId xmlns:a16="http://schemas.microsoft.com/office/drawing/2014/main" id="{BAE60492-D4C3-6878-3239-D6D6A7BA3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350565">
              <a:off x="296416" y="2916025"/>
              <a:ext cx="3479447" cy="32051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B7F7A8-4B33-750B-BF79-250D64662ACE}"/>
                </a:ext>
              </a:extLst>
            </p:cNvPr>
            <p:cNvSpPr txBox="1"/>
            <p:nvPr/>
          </p:nvSpPr>
          <p:spPr>
            <a:xfrm rot="263229">
              <a:off x="804995" y="4725637"/>
              <a:ext cx="20540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Microscopic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93.1%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C4649C1-760C-778C-DD8D-3109F6581FF4}"/>
              </a:ext>
            </a:extLst>
          </p:cNvPr>
          <p:cNvSpPr txBox="1"/>
          <p:nvPr/>
        </p:nvSpPr>
        <p:spPr>
          <a:xfrm>
            <a:off x="1928633" y="2439838"/>
            <a:ext cx="2814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Non-microscopic: 6.9%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Solid Cancers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Heme Cancers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61E04EE-62A1-3A3C-6FE5-E71C47D2A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33417"/>
              </p:ext>
            </p:extLst>
          </p:nvPr>
        </p:nvGraphicFramePr>
        <p:xfrm>
          <a:off x="4943254" y="10938"/>
          <a:ext cx="4575267" cy="683670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87647">
                  <a:extLst>
                    <a:ext uri="{9D8B030D-6E8A-4147-A177-3AD203B41FA5}">
                      <a16:colId xmlns:a16="http://schemas.microsoft.com/office/drawing/2014/main" val="425860669"/>
                    </a:ext>
                  </a:extLst>
                </a:gridCol>
                <a:gridCol w="963535">
                  <a:extLst>
                    <a:ext uri="{9D8B030D-6E8A-4147-A177-3AD203B41FA5}">
                      <a16:colId xmlns:a16="http://schemas.microsoft.com/office/drawing/2014/main" val="2454885160"/>
                    </a:ext>
                  </a:extLst>
                </a:gridCol>
                <a:gridCol w="1024085">
                  <a:extLst>
                    <a:ext uri="{9D8B030D-6E8A-4147-A177-3AD203B41FA5}">
                      <a16:colId xmlns:a16="http://schemas.microsoft.com/office/drawing/2014/main" val="3710395014"/>
                    </a:ext>
                  </a:extLst>
                </a:gridCol>
              </a:tblGrid>
              <a:tr h="129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ICD-O-3, Histologic Type and Behavior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Microscopic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Non-Microscopic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2848009104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8003/3: Malignant tumor, giant cell 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839886986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9380/3: Glioma, malignant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752676581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9384/3: Subependymal giant cell astrocytoma, malignant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4040778787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9381/3: Gliomatosis cerebri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766887928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8170/3: Hepatocellular carcinoma, NOS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248040233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8312/3: Renal cell carcinoma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096384027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8000/3: Neoplasm, malignant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104436910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8010/3: Carcinoma, NOS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710555758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8440/3: Cystadenocarcinoma, NOS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106549126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9510/3: Retinoblastoma, NOS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4220197365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8162/3: </a:t>
                      </a:r>
                      <a:r>
                        <a:rPr lang="en-US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Klatskin</a:t>
                      </a:r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tumor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15712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9184/3: Osteosarcoma in Paget disease of bone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106581045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9161/3: Hemangioblastoma, malignant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851556730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9530/3: Meningioma, malignant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4156249313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9560/3: Neurilemoma, malignant (OBS)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2029605214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8850/3: Liposarcoma, NOS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953710070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9261/3: Adamantinoma of long bones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68898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8121/3: Schneiderian carcinoma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845995348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9421/3: Pilocytic astrocytoma, malignant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748110124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9391/3: Ependymoma, NOS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770918027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8171/3: Hepatocellular carcinoma, fibrolamellar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077322503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8046/3: Non-small cell carcinoma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558343604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8316/3: Cyst-associated renal cell carcinoma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0801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8001/3: Tumor cells, malignant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494597148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9105/3: Trophoblastic tumor, epithelioid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2706622551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8174/3: Hepatocellular carcinoma, clear cell 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2851364015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8453/3: Intraductal papillary-mucinous carcinoma, invasive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324263685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8160/3: Cholangiocarcinoma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790628737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8151/3: Insulinoma, malignant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916397680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9050/3: Mesothelioma, malignant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776632490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9440/3: Glioblastoma, NOS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772941631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8700/3: Pheochromocytoma, malignant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394122622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9100/3: Choriocarcinoma, NOS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98244403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9064/3: Germinoma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732670040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9130/3: Hemangioendothelioma, malignant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632724787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8800/3: Sarcoma, NOS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2783647404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9140/3: Kaposi sarcoma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234848896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8002/3: Malignant tumor, small cell 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2120934186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8095/3: Metatypical carcinoma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739866134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8894/3: Angiomyosarcoma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188206242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9170/3: Lymphangiosarcoma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621432976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9512/3: Retinoblastoma, undifferentiated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02608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9104/3: Malignant placental site trophoblastic tumor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721305548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9251/3: Malignant giant cell tumor of soft parts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454276607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9511/3: Retinoblastoma, differentiated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42986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8014/3: Large cell carcinoma with rhabdoid phenotype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1110907996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8272/3: Pituitary carcinoma, NOS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124467156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8711/3: Glomus tumor, malignant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2665368874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8741/3: Malignant melanoma in precancerous melanosis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587089375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8450/3: Papillary cystadenocarcinoma, NOS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2065593288"/>
                  </a:ext>
                </a:extLst>
              </a:tr>
              <a:tr h="1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9062/3: Seminoma, anaplastic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extLst>
                  <a:ext uri="{0D108BD9-81ED-4DB2-BD59-A6C34878D82A}">
                    <a16:rowId xmlns:a16="http://schemas.microsoft.com/office/drawing/2014/main" val="3343121725"/>
                  </a:ext>
                </a:extLst>
              </a:tr>
            </a:tbl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4F2FBA6-7D83-374C-5A14-021C419C86E3}"/>
              </a:ext>
            </a:extLst>
          </p:cNvPr>
          <p:cNvCxnSpPr>
            <a:cxnSpLocks/>
          </p:cNvCxnSpPr>
          <p:nvPr/>
        </p:nvCxnSpPr>
        <p:spPr>
          <a:xfrm flipV="1">
            <a:off x="2493748" y="3288724"/>
            <a:ext cx="357919" cy="4354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1DD6B23-C6CD-9A6D-5342-E74D318E5F6D}"/>
              </a:ext>
            </a:extLst>
          </p:cNvPr>
          <p:cNvGrpSpPr/>
          <p:nvPr/>
        </p:nvGrpSpPr>
        <p:grpSpPr>
          <a:xfrm>
            <a:off x="9296360" y="-44244"/>
            <a:ext cx="3657600" cy="7189772"/>
            <a:chOff x="9296360" y="-44244"/>
            <a:chExt cx="3657600" cy="7189772"/>
          </a:xfrm>
        </p:grpSpPr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2814F190-3811-F9B6-D3A8-8354A1EA5FE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338309"/>
                </p:ext>
              </p:extLst>
            </p:nvPr>
          </p:nvGraphicFramePr>
          <p:xfrm>
            <a:off x="9422858" y="-14751"/>
            <a:ext cx="2492944" cy="71602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1082A8-A1EB-E059-A9CD-F494E5BF075F}"/>
                </a:ext>
              </a:extLst>
            </p:cNvPr>
            <p:cNvSpPr txBox="1"/>
            <p:nvPr/>
          </p:nvSpPr>
          <p:spPr>
            <a:xfrm>
              <a:off x="9296360" y="-44244"/>
              <a:ext cx="3657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	  20%	  40%     60%       80%      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47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8DD0-A80E-9523-CA0E-DD531FEA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11" y="338397"/>
            <a:ext cx="8143568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7% Breakdown — Heme Cancers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A5E673-CC68-3387-F473-AC9976C01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37057"/>
              </p:ext>
            </p:extLst>
          </p:nvPr>
        </p:nvGraphicFramePr>
        <p:xfrm>
          <a:off x="685800" y="1794601"/>
          <a:ext cx="7430589" cy="42672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765766">
                  <a:extLst>
                    <a:ext uri="{9D8B030D-6E8A-4147-A177-3AD203B41FA5}">
                      <a16:colId xmlns:a16="http://schemas.microsoft.com/office/drawing/2014/main" val="3275436693"/>
                    </a:ext>
                  </a:extLst>
                </a:gridCol>
                <a:gridCol w="1214845">
                  <a:extLst>
                    <a:ext uri="{9D8B030D-6E8A-4147-A177-3AD203B41FA5}">
                      <a16:colId xmlns:a16="http://schemas.microsoft.com/office/drawing/2014/main" val="4080903367"/>
                    </a:ext>
                  </a:extLst>
                </a:gridCol>
                <a:gridCol w="1449978">
                  <a:extLst>
                    <a:ext uri="{9D8B030D-6E8A-4147-A177-3AD203B41FA5}">
                      <a16:colId xmlns:a16="http://schemas.microsoft.com/office/drawing/2014/main" val="380691805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ICD-O-3, Histologic Type and Behavior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Microscopic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Non-microscopic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882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9965/3: Myeloid and lymphoid neoplasms w/PDGFRA rearrangement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734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9800/3: Leukemia, NOS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23818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9946/3: Juvenile myelomonocytic leukemia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83168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9964/3: Chronic eosinophilic leukemia, NOS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0401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9590/3: Malignant lymphoma, NOS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2659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9823/3: Chronic lymphocytic leukemia/small lymphocytic lymphoma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16447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9761/3: 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Waldenstrom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macroglobulinemia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392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9801/3: Acute undifferentiated leukemia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13671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9872/3: Acute myeloid leukemia with minimal differentiation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0829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9860/3: Myeloid leukemia, NOS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11743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9732/3: Plasma cell myeloma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306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9876/3: Atypical chronic myeloid leukemia, BCR-ABL1 negative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6808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9820/3: Lymphoid leukemia, NOS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51389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9832/3: Prolymphocytic leukemia, NOS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388438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9945/3: Chronic myelomonocytic leukemia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76753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9931/3: Acute panmyelosis with myelofibrosis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6208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9827/3: Adult T-cell leukemia/lymphoma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128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9591/3: Non-Hodgkin lymphoma, NOS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2243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9863/3: Chronic myeloid leukemia, NOS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37331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9963/3: Chronic neutrophilic leukemia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7473228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977D39D1-9DA5-5888-C785-00611CBC46E4}"/>
              </a:ext>
            </a:extLst>
          </p:cNvPr>
          <p:cNvGrpSpPr/>
          <p:nvPr/>
        </p:nvGrpSpPr>
        <p:grpSpPr>
          <a:xfrm>
            <a:off x="7997122" y="1663960"/>
            <a:ext cx="4458419" cy="4547967"/>
            <a:chOff x="7997122" y="1663960"/>
            <a:chExt cx="4458419" cy="4547967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E69B757E-BD3F-FA32-35A2-2DB59CD809D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7421810"/>
                </p:ext>
              </p:extLst>
            </p:nvPr>
          </p:nvGraphicFramePr>
          <p:xfrm>
            <a:off x="7997122" y="1841095"/>
            <a:ext cx="4042478" cy="43708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69E9D5-50EC-3533-89F7-91288D0A5F52}"/>
                </a:ext>
              </a:extLst>
            </p:cNvPr>
            <p:cNvSpPr txBox="1"/>
            <p:nvPr/>
          </p:nvSpPr>
          <p:spPr>
            <a:xfrm>
              <a:off x="8116389" y="1663960"/>
              <a:ext cx="4339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	  20%	         40%	     60%	  80%	       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12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CC20-61FB-CF71-96C8-C2367693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1825E-D1A6-587C-5E83-518DB0484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endpoint concordance across databases: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NPCR and SEER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NAACCR next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93% of cancers are microscopically confirmed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Breakdown of heme and solid cases &lt; 94%</a:t>
            </a:r>
          </a:p>
          <a:p>
            <a:pPr lvl="1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7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7704</TotalTime>
  <Words>1096</Words>
  <Application>Microsoft Macintosh PowerPoint</Application>
  <PresentationFormat>Widescreen</PresentationFormat>
  <Paragraphs>353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Findings and Results</vt:lpstr>
      <vt:lpstr>Agenda</vt:lpstr>
      <vt:lpstr>PowerPoint Presentation</vt:lpstr>
      <vt:lpstr>Primary Endpoint </vt:lpstr>
      <vt:lpstr>Database Comparisons</vt:lpstr>
      <vt:lpstr>7% Breakdown —  Solid Cancers</vt:lpstr>
      <vt:lpstr>7% Breakdown — Heme Cancers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Review I Meeting</dc:title>
  <dc:creator>Gardecki, Emma</dc:creator>
  <cp:lastModifiedBy>Gardecki, Emma</cp:lastModifiedBy>
  <cp:revision>39</cp:revision>
  <dcterms:created xsi:type="dcterms:W3CDTF">2022-05-23T01:02:17Z</dcterms:created>
  <dcterms:modified xsi:type="dcterms:W3CDTF">2022-06-03T16:52:04Z</dcterms:modified>
</cp:coreProperties>
</file>