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notesMasterIdLst>
    <p:notesMasterId r:id="rId23"/>
  </p:notesMasterIdLst>
  <p:sldIdLst>
    <p:sldId id="256" r:id="rId2"/>
    <p:sldId id="266" r:id="rId3"/>
    <p:sldId id="267" r:id="rId4"/>
    <p:sldId id="258" r:id="rId5"/>
    <p:sldId id="260" r:id="rId6"/>
    <p:sldId id="261" r:id="rId7"/>
    <p:sldId id="262" r:id="rId8"/>
    <p:sldId id="263" r:id="rId9"/>
    <p:sldId id="274" r:id="rId10"/>
    <p:sldId id="280" r:id="rId11"/>
    <p:sldId id="276" r:id="rId12"/>
    <p:sldId id="275" r:id="rId13"/>
    <p:sldId id="271" r:id="rId14"/>
    <p:sldId id="272" r:id="rId15"/>
    <p:sldId id="273" r:id="rId16"/>
    <p:sldId id="264" r:id="rId17"/>
    <p:sldId id="268" r:id="rId18"/>
    <p:sldId id="269" r:id="rId19"/>
    <p:sldId id="270" r:id="rId20"/>
    <p:sldId id="279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30"/>
    <p:restoredTop sz="96327"/>
  </p:normalViewPr>
  <p:slideViewPr>
    <p:cSldViewPr snapToGrid="0" snapToObjects="1">
      <p:cViewPr>
        <p:scale>
          <a:sx n="110" d="100"/>
          <a:sy n="110" d="100"/>
        </p:scale>
        <p:origin x="69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6FED7-C394-7D44-B1F4-BFF510D20DAE}" type="datetimeFigureOut">
              <a:rPr lang="en-US" smtClean="0"/>
              <a:t>9/3/21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DE13E-A95F-474A-8D54-D79D27887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5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have a regulatory science project, an idea, or a topic relevant to the field.</a:t>
            </a:r>
            <a:br>
              <a:rPr lang="en-US" dirty="0"/>
            </a:br>
            <a:r>
              <a:rPr lang="en-US" dirty="0"/>
              <a:t>You value collaborations with other stakeholders</a:t>
            </a:r>
            <a:br>
              <a:rPr lang="en-US" dirty="0"/>
            </a:br>
            <a:r>
              <a:rPr lang="en-US" dirty="0"/>
              <a:t>You contact PIcc and propose a project (either by e-mail or with the form)</a:t>
            </a:r>
            <a:br>
              <a:rPr lang="en-US" dirty="0"/>
            </a:br>
            <a:r>
              <a:rPr lang="en-US" dirty="0"/>
              <a:t>We present it by the steering committee</a:t>
            </a:r>
            <a:br>
              <a:rPr lang="en-US" dirty="0"/>
            </a:br>
            <a:r>
              <a:rPr lang="en-US" dirty="0"/>
              <a:t>We help organize the project (either an existing workgroup or as a separate project)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Participation is free and non-binding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help present the scope and vision on the website - so you can e-mail this to your collaborators</a:t>
            </a:r>
            <a:br>
              <a:rPr lang="en-US" dirty="0"/>
            </a:br>
            <a:r>
              <a:rPr lang="en-US" dirty="0"/>
              <a:t>There are some rules regarding scope (i.e., non-competitive space; code of conduct)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Otherwise it is an all-inclusive collection of stakeholders that want to move the field </a:t>
            </a:r>
            <a:r>
              <a:rPr lang="en-US" dirty="0" err="1"/>
              <a:t>forward.If</a:t>
            </a:r>
            <a:r>
              <a:rPr lang="en-US" dirty="0"/>
              <a:t> you have question - contact us at PIcc..... </a:t>
            </a:r>
          </a:p>
          <a:p>
            <a:r>
              <a:rPr lang="en-US" dirty="0"/>
              <a:t>PIcc = a network you can tap into to find interested </a:t>
            </a:r>
            <a:r>
              <a:rPr lang="en-US" b="1" dirty="0"/>
              <a:t>individuals</a:t>
            </a:r>
            <a:r>
              <a:rPr lang="en-US" dirty="0"/>
              <a:t> to support and participate in your project</a:t>
            </a:r>
          </a:p>
          <a:p>
            <a:r>
              <a:rPr lang="en-US" dirty="0"/>
              <a:t>PIcc ≠ active participation in your project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E4AEE7-E59B-774E-96B9-9BB33D5310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22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91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22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0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6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7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9/3/21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21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9/3/21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4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9/3/21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9/3/21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3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9/3/21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76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9/3/21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5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9/3/21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59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training.seer.cancer.gov/disease/categories/site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icroscope lens on slide">
            <a:extLst>
              <a:ext uri="{FF2B5EF4-FFF2-40B4-BE49-F238E27FC236}">
                <a16:creationId xmlns:a16="http://schemas.microsoft.com/office/drawing/2014/main" id="{272A1F1D-C565-4FE2-980C-E387D3DAE5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681" b="11051"/>
          <a:stretch/>
        </p:blipFill>
        <p:spPr>
          <a:xfrm>
            <a:off x="1" y="152"/>
            <a:ext cx="12191999" cy="685784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8B2ECD5-47B1-47AD-AC9D-045064631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48484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04DC7-53C0-A448-A871-2B4B59592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861" y="1371600"/>
            <a:ext cx="6069415" cy="901520"/>
          </a:xfrm>
          <a:solidFill>
            <a:schemeClr val="tx1">
              <a:alpha val="16895"/>
            </a:schemeClr>
          </a:solidFill>
        </p:spPr>
        <p:txBody>
          <a:bodyPr anchor="t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“SEER Microscope”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16D0D-6CC7-4C4A-BBC6-511E70935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7861" y="4584879"/>
            <a:ext cx="6069415" cy="1287887"/>
          </a:xfrm>
          <a:solidFill>
            <a:schemeClr val="tx1">
              <a:alpha val="21023"/>
            </a:schemeClr>
          </a:solidFill>
        </p:spPr>
        <p:txBody>
          <a:bodyPr anchor="b"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Investigating Trends in the Use of Light Microscopy for the Diagnosis of Cancer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CE0765-E93C-4D37-9D5F-D464EFB10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22043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4E80BA6-9681-0049-BDBF-9395D347B151}"/>
              </a:ext>
            </a:extLst>
          </p:cNvPr>
          <p:cNvSpPr/>
          <p:nvPr/>
        </p:nvSpPr>
        <p:spPr>
          <a:xfrm>
            <a:off x="0" y="-1"/>
            <a:ext cx="12192000" cy="3336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DFD656-B520-9B40-89A0-76B75D6F29F3}"/>
              </a:ext>
            </a:extLst>
          </p:cNvPr>
          <p:cNvSpPr/>
          <p:nvPr/>
        </p:nvSpPr>
        <p:spPr>
          <a:xfrm>
            <a:off x="0" y="6524367"/>
            <a:ext cx="12192000" cy="3336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D4F5-1633-4744-A005-30690572E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SEER Database</a:t>
            </a:r>
            <a:br>
              <a:rPr lang="en-US" dirty="0"/>
            </a:br>
            <a:r>
              <a:rPr lang="en-US" dirty="0"/>
              <a:t>Geography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6C7128-CFBD-CC4C-973D-BAA507CC8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8003" y="908435"/>
            <a:ext cx="7002309" cy="5251733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41760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B58F9-0837-0449-B109-CF946AB90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SEER data flow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C0152C-D14F-194F-A806-88C66C1920F8}"/>
              </a:ext>
            </a:extLst>
          </p:cNvPr>
          <p:cNvGrpSpPr/>
          <p:nvPr/>
        </p:nvGrpSpPr>
        <p:grpSpPr>
          <a:xfrm>
            <a:off x="914399" y="2028821"/>
            <a:ext cx="10562611" cy="2199670"/>
            <a:chOff x="1278576" y="3972530"/>
            <a:chExt cx="10562611" cy="2199670"/>
          </a:xfrm>
        </p:grpSpPr>
        <p:pic>
          <p:nvPicPr>
            <p:cNvPr id="5" name="Graphic 4" descr="Arrow Right outline">
              <a:extLst>
                <a:ext uri="{FF2B5EF4-FFF2-40B4-BE49-F238E27FC236}">
                  <a16:creationId xmlns:a16="http://schemas.microsoft.com/office/drawing/2014/main" id="{6303CBED-A249-AB49-A5E8-8B7237F7E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94659" y="4744178"/>
              <a:ext cx="914400" cy="9144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EB4C7A1-6CB9-1E48-911D-6F51F61E316C}"/>
                </a:ext>
              </a:extLst>
            </p:cNvPr>
            <p:cNvGrpSpPr/>
            <p:nvPr/>
          </p:nvGrpSpPr>
          <p:grpSpPr>
            <a:xfrm>
              <a:off x="1278576" y="3972530"/>
              <a:ext cx="10562611" cy="2199670"/>
              <a:chOff x="1265212" y="3402474"/>
              <a:chExt cx="10562611" cy="2199670"/>
            </a:xfrm>
          </p:grpSpPr>
          <p:pic>
            <p:nvPicPr>
              <p:cNvPr id="7" name="Graphic 6" descr="North America with solid fill">
                <a:extLst>
                  <a:ext uri="{FF2B5EF4-FFF2-40B4-BE49-F238E27FC236}">
                    <a16:creationId xmlns:a16="http://schemas.microsoft.com/office/drawing/2014/main" id="{8FDA24E6-DE54-0842-9D82-46AEF52E3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744446" y="4054846"/>
                <a:ext cx="1228354" cy="1228354"/>
              </a:xfrm>
              <a:prstGeom prst="rect">
                <a:avLst/>
              </a:prstGeom>
            </p:spPr>
          </p:pic>
          <p:pic>
            <p:nvPicPr>
              <p:cNvPr id="8" name="Graphic 7" descr="Database outline">
                <a:extLst>
                  <a:ext uri="{FF2B5EF4-FFF2-40B4-BE49-F238E27FC236}">
                    <a16:creationId xmlns:a16="http://schemas.microsoft.com/office/drawing/2014/main" id="{83649AEA-DE93-864E-87A9-1A5D50325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958323" y="41830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9" name="Graphic 8" descr="Doctor female with solid fill">
                <a:extLst>
                  <a:ext uri="{FF2B5EF4-FFF2-40B4-BE49-F238E27FC236}">
                    <a16:creationId xmlns:a16="http://schemas.microsoft.com/office/drawing/2014/main" id="{82AA1E7F-B349-5E4D-84B8-2E85715F9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27220" y="41830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Graphic 9" descr="Hospital outline">
                <a:extLst>
                  <a:ext uri="{FF2B5EF4-FFF2-40B4-BE49-F238E27FC236}">
                    <a16:creationId xmlns:a16="http://schemas.microsoft.com/office/drawing/2014/main" id="{E1125B69-6B0E-F84B-A23A-0DE656C1FF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172200" y="41830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1" name="Graphic 10" descr="Man outline">
                <a:extLst>
                  <a:ext uri="{FF2B5EF4-FFF2-40B4-BE49-F238E27FC236}">
                    <a16:creationId xmlns:a16="http://schemas.microsoft.com/office/drawing/2014/main" id="{E7BCE39C-66CB-5C4C-821F-24F125E20E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265212" y="419702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" name="Graphic 11" descr="Microscope outline">
                <a:extLst>
                  <a:ext uri="{FF2B5EF4-FFF2-40B4-BE49-F238E27FC236}">
                    <a16:creationId xmlns:a16="http://schemas.microsoft.com/office/drawing/2014/main" id="{C858B3F2-6894-6546-9017-934F6ECCB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3703122" y="41830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" name="Graphic 12" descr="Arrow Right outline">
                <a:extLst>
                  <a:ext uri="{FF2B5EF4-FFF2-40B4-BE49-F238E27FC236}">
                    <a16:creationId xmlns:a16="http://schemas.microsoft.com/office/drawing/2014/main" id="{8A1FFB9D-AB36-534A-9606-EFCC808DF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876254" y="41830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4" name="Graphic 13" descr="Arrow Right outline">
                <a:extLst>
                  <a:ext uri="{FF2B5EF4-FFF2-40B4-BE49-F238E27FC236}">
                    <a16:creationId xmlns:a16="http://schemas.microsoft.com/office/drawing/2014/main" id="{85A62F4C-9818-6640-9238-D7B044C67F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249229" y="41830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" name="Graphic 14" descr="Arrow Right outline">
                <a:extLst>
                  <a:ext uri="{FF2B5EF4-FFF2-40B4-BE49-F238E27FC236}">
                    <a16:creationId xmlns:a16="http://schemas.microsoft.com/office/drawing/2014/main" id="{AC2B2058-3475-4E41-8835-8F4C4C66A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086600" y="418308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91BFD8F-47A6-754C-823D-BA0EEB4B654B}"/>
                  </a:ext>
                </a:extLst>
              </p:cNvPr>
              <p:cNvSpPr txBox="1"/>
              <p:nvPr/>
            </p:nvSpPr>
            <p:spPr>
              <a:xfrm>
                <a:off x="1508166" y="5232812"/>
                <a:ext cx="10319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Patient X-ray.       Pathology diagnosis	Local registry	  State registry.         SEER</a:t>
                </a:r>
              </a:p>
            </p:txBody>
          </p:sp>
          <p:pic>
            <p:nvPicPr>
              <p:cNvPr id="17" name="Graphic 16" descr="Lungs outline">
                <a:extLst>
                  <a:ext uri="{FF2B5EF4-FFF2-40B4-BE49-F238E27FC236}">
                    <a16:creationId xmlns:a16="http://schemas.microsoft.com/office/drawing/2014/main" id="{51101F03-A6DD-E54F-BF4E-39DCDE34C8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953283" y="41830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8" name="Graphic 17" descr="Line arrow: Counter-clockwise curve outline">
                <a:extLst>
                  <a:ext uri="{FF2B5EF4-FFF2-40B4-BE49-F238E27FC236}">
                    <a16:creationId xmlns:a16="http://schemas.microsoft.com/office/drawing/2014/main" id="{0130C48D-5638-9145-BBC4-D35681A72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 rot="4059771">
                <a:off x="8837003" y="395013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ED8D30-48E3-7449-9C44-7133D09672B4}"/>
                  </a:ext>
                </a:extLst>
              </p:cNvPr>
              <p:cNvSpPr txBox="1"/>
              <p:nvPr/>
            </p:nvSpPr>
            <p:spPr>
              <a:xfrm>
                <a:off x="8821474" y="3402474"/>
                <a:ext cx="21513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Remove duplicates, consolidate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3858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F4F61-9EBD-1E4B-AB47-DAD6E2FE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Idea…</a:t>
            </a:r>
          </a:p>
        </p:txBody>
      </p:sp>
      <p:pic>
        <p:nvPicPr>
          <p:cNvPr id="5" name="Content Placeholder 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E9837DC2-82DD-D449-9350-45F713213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4593" y="2686043"/>
            <a:ext cx="5852182" cy="1839254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9F0FACA3-F1CA-F448-BDE3-27903D235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593" y="4799262"/>
            <a:ext cx="5852182" cy="1591598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</p:pic>
      <p:pic>
        <p:nvPicPr>
          <p:cNvPr id="9" name="Picture 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C905E1C9-63AD-C84F-9D83-19F90729BA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739"/>
          <a:stretch/>
        </p:blipFill>
        <p:spPr>
          <a:xfrm>
            <a:off x="4854593" y="683653"/>
            <a:ext cx="5852182" cy="1761099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640BFA-BFC1-F341-ACE6-E66AE9BC6BA8}"/>
              </a:ext>
            </a:extLst>
          </p:cNvPr>
          <p:cNvSpPr txBox="1"/>
          <p:nvPr/>
        </p:nvSpPr>
        <p:spPr>
          <a:xfrm>
            <a:off x="864707" y="2455740"/>
            <a:ext cx="34190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During routine clinical slide scanning at CID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Question came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Discussed with several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Nisha Ramamurthy, UNC </a:t>
            </a:r>
            <a:r>
              <a:rPr lang="en-US" dirty="0" err="1"/>
              <a:t>Gillings</a:t>
            </a:r>
            <a:r>
              <a:rPr lang="en-US" dirty="0"/>
              <a:t> School of Global Public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Summer Internship 2021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043CC2A4-DA2C-9D46-94F2-E0CE0871BFE1}"/>
              </a:ext>
            </a:extLst>
          </p:cNvPr>
          <p:cNvCxnSpPr>
            <a:stCxn id="9" idx="3"/>
            <a:endCxn id="5" idx="3"/>
          </p:cNvCxnSpPr>
          <p:nvPr/>
        </p:nvCxnSpPr>
        <p:spPr>
          <a:xfrm>
            <a:off x="10706775" y="1564203"/>
            <a:ext cx="12700" cy="2041467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780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0DA25-9A18-AB44-A65B-012F5921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BC1B7-05CD-FF46-8513-6F407F67A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SEER follows NAACCR</a:t>
            </a:r>
            <a:br>
              <a:rPr lang="en-US" dirty="0"/>
            </a:br>
            <a:r>
              <a:rPr lang="en-US" dirty="0"/>
              <a:t>terminology</a:t>
            </a:r>
          </a:p>
          <a:p>
            <a:r>
              <a:rPr lang="en-US" dirty="0"/>
              <a:t>Contact?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DEF64B-FB87-FE45-AC5D-3B9BBE345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966" y="940909"/>
            <a:ext cx="7799883" cy="40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45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B18E5-BB93-9244-B20F-788DFE936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NAACCR Item #490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2BDF00-6E2D-C04C-9571-F1B5B558F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78" t="5203" b="25030"/>
          <a:stretch/>
        </p:blipFill>
        <p:spPr>
          <a:xfrm>
            <a:off x="5622324" y="160637"/>
            <a:ext cx="6651178" cy="646258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174C86-0169-2C41-AAB7-4BC3F803479A}"/>
              </a:ext>
            </a:extLst>
          </p:cNvPr>
          <p:cNvSpPr txBox="1"/>
          <p:nvPr/>
        </p:nvSpPr>
        <p:spPr>
          <a:xfrm>
            <a:off x="914400" y="2389481"/>
            <a:ext cx="44237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“Code for the best method of diagnostic confirmation of the cancer being reported at any time in the patient’s history.”</a:t>
            </a:r>
          </a:p>
          <a:p>
            <a:endParaRPr lang="en-US" sz="2400" dirty="0"/>
          </a:p>
          <a:p>
            <a:r>
              <a:rPr lang="en-US" sz="2400" dirty="0"/>
              <a:t>Distinguishes</a:t>
            </a:r>
          </a:p>
          <a:p>
            <a:r>
              <a:rPr lang="en-US" sz="2400" dirty="0"/>
              <a:t>Heme vs. non-heme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4302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8CE33-DC35-294B-8458-D2F094BE8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Cancer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FBAF3-E866-F440-B2B3-5FC1132C5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ICD-O-3 codes (distinguish heme vs. non-heme)</a:t>
            </a:r>
          </a:p>
          <a:p>
            <a:r>
              <a:rPr lang="en-US" dirty="0"/>
              <a:t>Encodes for histologic type and behavior</a:t>
            </a:r>
          </a:p>
          <a:p>
            <a:r>
              <a:rPr lang="en-US" dirty="0"/>
              <a:t>Established and used in WHO Blue book (“de-facto” gold standard)</a:t>
            </a:r>
          </a:p>
          <a:p>
            <a:r>
              <a:rPr lang="en-US" dirty="0"/>
              <a:t>Grouping of tumors? </a:t>
            </a:r>
            <a:br>
              <a:rPr lang="en-US" dirty="0"/>
            </a:br>
            <a:r>
              <a:rPr lang="en-US" dirty="0"/>
              <a:t>AYA (adults and young adults); WHO grouping by site; </a:t>
            </a:r>
          </a:p>
          <a:p>
            <a:r>
              <a:rPr lang="en-US" dirty="0"/>
              <a:t>SEER site list: </a:t>
            </a:r>
            <a:r>
              <a:rPr lang="en-US" dirty="0">
                <a:hlinkClick r:id="rId2"/>
              </a:rPr>
              <a:t>https://training.seer.cancer.gov/disease/categories/site.html</a:t>
            </a:r>
            <a:r>
              <a:rPr lang="en-US" dirty="0"/>
              <a:t> </a:t>
            </a:r>
          </a:p>
          <a:p>
            <a:r>
              <a:rPr lang="en-US" dirty="0"/>
              <a:t>Suggestion: Site recode parent tree =&gt;  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629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492C-95CC-8D4F-836D-7A8084C6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&amp; Relevance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A5340-74C7-1E45-8562-5BF1C1A69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propose to use the SEER Cancer Registry to arrive at a national percentage of cancer diagnoses (across tumor/cancer-types; ICD-0) rendered through the light microscope.</a:t>
            </a:r>
          </a:p>
          <a:p>
            <a:endParaRPr lang="en-US" dirty="0"/>
          </a:p>
          <a:p>
            <a:r>
              <a:rPr lang="en-US" dirty="0"/>
              <a:t>This analysis can provide payers and health technology assessments (HTAs) with a better assessment of current diagnostic climate, and aid in preparation for efficient and accessible cancer diagnostics solutions.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34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A918C-0FB5-DD4B-9C7D-F58F99769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907" y="526159"/>
            <a:ext cx="10363200" cy="1314443"/>
          </a:xfrm>
        </p:spPr>
        <p:txBody>
          <a:bodyPr/>
          <a:lstStyle/>
          <a:p>
            <a:r>
              <a:rPr lang="en-US" dirty="0"/>
              <a:t>Team – </a:t>
            </a:r>
            <a:r>
              <a:rPr lang="en-US" b="1" dirty="0"/>
              <a:t>do you want to join?</a:t>
            </a:r>
          </a:p>
        </p:txBody>
      </p:sp>
      <p:pic>
        <p:nvPicPr>
          <p:cNvPr id="5" name="Content Placeholder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66FA980-6300-D34E-8321-340D0A90F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3093" y="1376646"/>
            <a:ext cx="1623841" cy="1634524"/>
          </a:xfrm>
        </p:spPr>
      </p:pic>
      <p:pic>
        <p:nvPicPr>
          <p:cNvPr id="2050" name="Picture 2" descr="Nisha Ramamurthy">
            <a:extLst>
              <a:ext uri="{FF2B5EF4-FFF2-40B4-BE49-F238E27FC236}">
                <a16:creationId xmlns:a16="http://schemas.microsoft.com/office/drawing/2014/main" id="{59AF2B2E-E8FE-404B-90DC-83C94D79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7" y="1358790"/>
            <a:ext cx="1634525" cy="16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lexander Farahani">
            <a:extLst>
              <a:ext uri="{FF2B5EF4-FFF2-40B4-BE49-F238E27FC236}">
                <a16:creationId xmlns:a16="http://schemas.microsoft.com/office/drawing/2014/main" id="{CAFD8363-2430-6141-8C5C-4615E0DF6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17" y="1358793"/>
            <a:ext cx="1634525" cy="16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mma Gardecki">
            <a:extLst>
              <a:ext uri="{FF2B5EF4-FFF2-40B4-BE49-F238E27FC236}">
                <a16:creationId xmlns:a16="http://schemas.microsoft.com/office/drawing/2014/main" id="{E62D72C3-58DE-E243-915D-BA83225A3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0" t="9438" r="13277" b="27977"/>
          <a:stretch/>
        </p:blipFill>
        <p:spPr bwMode="auto">
          <a:xfrm>
            <a:off x="5272369" y="1376646"/>
            <a:ext cx="1790909" cy="163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ta Schmidt-Straßburger">
            <a:extLst>
              <a:ext uri="{FF2B5EF4-FFF2-40B4-BE49-F238E27FC236}">
                <a16:creationId xmlns:a16="http://schemas.microsoft.com/office/drawing/2014/main" id="{81E910C7-7B2E-064D-8CDE-3AE061ED7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79" y="4099244"/>
            <a:ext cx="1634524" cy="163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DB40EA-DC87-2648-B4AD-2FC82328C800}"/>
              </a:ext>
            </a:extLst>
          </p:cNvPr>
          <p:cNvSpPr txBox="1"/>
          <p:nvPr/>
        </p:nvSpPr>
        <p:spPr>
          <a:xfrm>
            <a:off x="428899" y="3052791"/>
            <a:ext cx="21242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Nisha </a:t>
            </a:r>
            <a:r>
              <a:rPr lang="en-US" dirty="0"/>
              <a:t>Ramamurthy</a:t>
            </a:r>
          </a:p>
          <a:p>
            <a:r>
              <a:rPr lang="en-US" dirty="0"/>
              <a:t>UNC Chapel Hill</a:t>
            </a:r>
          </a:p>
          <a:p>
            <a:r>
              <a:rPr lang="en-US" dirty="0"/>
              <a:t>Potomac, MD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67392-B948-C944-B9EE-B0F7CBA08B09}"/>
              </a:ext>
            </a:extLst>
          </p:cNvPr>
          <p:cNvSpPr txBox="1"/>
          <p:nvPr/>
        </p:nvSpPr>
        <p:spPr>
          <a:xfrm>
            <a:off x="5272369" y="3070645"/>
            <a:ext cx="19543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Emma</a:t>
            </a:r>
            <a:r>
              <a:rPr lang="en-US" dirty="0"/>
              <a:t> </a:t>
            </a:r>
            <a:r>
              <a:rPr lang="en-US" dirty="0" err="1"/>
              <a:t>Gardecki</a:t>
            </a:r>
            <a:endParaRPr lang="en-US" dirty="0"/>
          </a:p>
          <a:p>
            <a:r>
              <a:rPr lang="en-US" dirty="0"/>
              <a:t>Smith College </a:t>
            </a:r>
          </a:p>
          <a:p>
            <a:r>
              <a:rPr lang="en-US" dirty="0"/>
              <a:t>Northampton, MA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0C65E-DEF9-FB41-A8D5-DD88755F4538}"/>
              </a:ext>
            </a:extLst>
          </p:cNvPr>
          <p:cNvSpPr txBox="1"/>
          <p:nvPr/>
        </p:nvSpPr>
        <p:spPr>
          <a:xfrm>
            <a:off x="10185153" y="3070646"/>
            <a:ext cx="1710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Joe</a:t>
            </a:r>
            <a:r>
              <a:rPr lang="en-US" dirty="0"/>
              <a:t> Lennerz</a:t>
            </a:r>
          </a:p>
          <a:p>
            <a:r>
              <a:rPr lang="en-US" dirty="0"/>
              <a:t>CID, MGH/HMS</a:t>
            </a:r>
          </a:p>
          <a:p>
            <a:r>
              <a:rPr lang="en-US" dirty="0"/>
              <a:t>Boston, MA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081796-D1E4-4E4B-BED3-D6C6A785833F}"/>
              </a:ext>
            </a:extLst>
          </p:cNvPr>
          <p:cNvSpPr txBox="1"/>
          <p:nvPr/>
        </p:nvSpPr>
        <p:spPr>
          <a:xfrm>
            <a:off x="4200450" y="5657671"/>
            <a:ext cx="212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Uta</a:t>
            </a:r>
            <a:r>
              <a:rPr lang="en-US" dirty="0"/>
              <a:t> Schmidt-</a:t>
            </a:r>
            <a:r>
              <a:rPr lang="en-US" dirty="0" err="1"/>
              <a:t>Strassburger</a:t>
            </a:r>
            <a:endParaRPr lang="en-US" dirty="0"/>
          </a:p>
          <a:p>
            <a:r>
              <a:rPr lang="en-US" dirty="0"/>
              <a:t>Ulm University</a:t>
            </a:r>
          </a:p>
          <a:p>
            <a:r>
              <a:rPr lang="en-US" dirty="0"/>
              <a:t>Germany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F3170-E9E0-6F49-8CCA-73D8894B6D28}"/>
              </a:ext>
            </a:extLst>
          </p:cNvPr>
          <p:cNvSpPr txBox="1"/>
          <p:nvPr/>
        </p:nvSpPr>
        <p:spPr>
          <a:xfrm>
            <a:off x="2913717" y="3052791"/>
            <a:ext cx="1582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Alex</a:t>
            </a:r>
            <a:r>
              <a:rPr lang="en-US" dirty="0"/>
              <a:t> Farahani</a:t>
            </a:r>
          </a:p>
          <a:p>
            <a:r>
              <a:rPr lang="en-US" dirty="0"/>
              <a:t>CID, MGH</a:t>
            </a:r>
          </a:p>
          <a:p>
            <a:r>
              <a:rPr lang="en-US" dirty="0"/>
              <a:t>Boston, MA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8D3185-C8FD-6B4E-B00C-8AA0153639D9}"/>
              </a:ext>
            </a:extLst>
          </p:cNvPr>
          <p:cNvSpPr txBox="1"/>
          <p:nvPr/>
        </p:nvSpPr>
        <p:spPr>
          <a:xfrm>
            <a:off x="1915226" y="5735130"/>
            <a:ext cx="2238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Ahmad </a:t>
            </a:r>
            <a:r>
              <a:rPr lang="en-US" dirty="0"/>
              <a:t>Samir </a:t>
            </a:r>
            <a:r>
              <a:rPr lang="en-US" dirty="0" err="1"/>
              <a:t>Alfaar</a:t>
            </a:r>
            <a:endParaRPr lang="en-US" dirty="0"/>
          </a:p>
          <a:p>
            <a:r>
              <a:rPr lang="en-US" dirty="0"/>
              <a:t>Ulm/Berlin</a:t>
            </a:r>
          </a:p>
          <a:p>
            <a:r>
              <a:rPr lang="en-US" dirty="0"/>
              <a:t>Germany</a:t>
            </a:r>
          </a:p>
        </p:txBody>
      </p:sp>
      <p:pic>
        <p:nvPicPr>
          <p:cNvPr id="2062" name="Picture 14" descr="Ahmad Samir Alfaar">
            <a:extLst>
              <a:ext uri="{FF2B5EF4-FFF2-40B4-BE49-F238E27FC236}">
                <a16:creationId xmlns:a16="http://schemas.microsoft.com/office/drawing/2014/main" id="{A1AD8C16-E7D4-0045-9117-D355BC3A9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71" y="4090449"/>
            <a:ext cx="1634524" cy="163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Katherine Elfer">
            <a:extLst>
              <a:ext uri="{FF2B5EF4-FFF2-40B4-BE49-F238E27FC236}">
                <a16:creationId xmlns:a16="http://schemas.microsoft.com/office/drawing/2014/main" id="{5557F76E-A9AB-A146-AD09-C29954F9F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689" y="1379274"/>
            <a:ext cx="1634524" cy="163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B81699-5E81-AD48-962D-9D6E06E1550C}"/>
              </a:ext>
            </a:extLst>
          </p:cNvPr>
          <p:cNvSpPr txBox="1"/>
          <p:nvPr/>
        </p:nvSpPr>
        <p:spPr>
          <a:xfrm>
            <a:off x="7442993" y="3077446"/>
            <a:ext cx="2348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Kate </a:t>
            </a:r>
            <a:r>
              <a:rPr lang="en-US" dirty="0" err="1"/>
              <a:t>Elfer</a:t>
            </a:r>
            <a:endParaRPr lang="en-US" dirty="0"/>
          </a:p>
          <a:p>
            <a:r>
              <a:rPr lang="en-US" dirty="0"/>
              <a:t>Interagency Oncology</a:t>
            </a:r>
          </a:p>
          <a:p>
            <a:r>
              <a:rPr lang="en-US" dirty="0"/>
              <a:t>Task Force, NCI-FDA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89B7AA-E909-A546-9B65-AB686DFC5B81}"/>
              </a:ext>
            </a:extLst>
          </p:cNvPr>
          <p:cNvSpPr txBox="1"/>
          <p:nvPr/>
        </p:nvSpPr>
        <p:spPr>
          <a:xfrm>
            <a:off x="8411229" y="5768153"/>
            <a:ext cx="1491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Jared </a:t>
            </a:r>
            <a:r>
              <a:rPr lang="en-US" dirty="0"/>
              <a:t>Woods</a:t>
            </a:r>
          </a:p>
          <a:p>
            <a:r>
              <a:rPr lang="en-US" dirty="0"/>
              <a:t>DFCI/BWH</a:t>
            </a:r>
          </a:p>
          <a:p>
            <a:r>
              <a:rPr lang="en-US" dirty="0"/>
              <a:t>Boston, MA</a:t>
            </a: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169253-ED61-7D49-AC0D-1E55B517B21A}"/>
              </a:ext>
            </a:extLst>
          </p:cNvPr>
          <p:cNvSpPr txBox="1"/>
          <p:nvPr/>
        </p:nvSpPr>
        <p:spPr>
          <a:xfrm>
            <a:off x="6224065" y="5742308"/>
            <a:ext cx="20521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Gina </a:t>
            </a:r>
            <a:r>
              <a:rPr lang="en-US" dirty="0"/>
              <a:t>Giannini</a:t>
            </a:r>
          </a:p>
          <a:p>
            <a:r>
              <a:rPr lang="en-US" dirty="0"/>
              <a:t>Regulatory Affairs</a:t>
            </a:r>
          </a:p>
          <a:p>
            <a:r>
              <a:rPr lang="en-US" dirty="0"/>
              <a:t>Roche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CE54AD-8788-824A-B29F-4A69D2A29E09}"/>
              </a:ext>
            </a:extLst>
          </p:cNvPr>
          <p:cNvSpPr txBox="1"/>
          <p:nvPr/>
        </p:nvSpPr>
        <p:spPr>
          <a:xfrm>
            <a:off x="144910" y="5742308"/>
            <a:ext cx="18439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Kyungmin</a:t>
            </a:r>
            <a:r>
              <a:rPr lang="en-US" b="1" dirty="0"/>
              <a:t> </a:t>
            </a:r>
            <a:r>
              <a:rPr lang="en-US" dirty="0"/>
              <a:t>Ko</a:t>
            </a:r>
          </a:p>
          <a:p>
            <a:r>
              <a:rPr lang="en-US" dirty="0"/>
              <a:t>Texas </a:t>
            </a:r>
            <a:r>
              <a:rPr lang="en-US" dirty="0" err="1"/>
              <a:t>Childrens</a:t>
            </a:r>
            <a:r>
              <a:rPr lang="en-US" dirty="0"/>
              <a:t> Hospital</a:t>
            </a:r>
          </a:p>
          <a:p>
            <a:r>
              <a:rPr lang="en-US" dirty="0"/>
              <a:t>Houston, TX</a:t>
            </a:r>
          </a:p>
          <a:p>
            <a:endParaRPr lang="en-US" dirty="0"/>
          </a:p>
        </p:txBody>
      </p:sp>
      <p:pic>
        <p:nvPicPr>
          <p:cNvPr id="2068" name="Picture 20" descr="PEOPLE - Ligon Lab - Personalized Medicine and Brain Tumor Research">
            <a:extLst>
              <a:ext uri="{FF2B5EF4-FFF2-40B4-BE49-F238E27FC236}">
                <a16:creationId xmlns:a16="http://schemas.microsoft.com/office/drawing/2014/main" id="{57CA3B33-5084-E84C-9602-7B3E39B75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929" y="4142221"/>
            <a:ext cx="1634524" cy="163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Silhouette Clip art Head shot Vector graphics Image - fawn silhouette png  head silhouette png download - 646*846 - Free Transparent Silhouette png  Download. - Clip Art Library">
            <a:extLst>
              <a:ext uri="{FF2B5EF4-FFF2-40B4-BE49-F238E27FC236}">
                <a16:creationId xmlns:a16="http://schemas.microsoft.com/office/drawing/2014/main" id="{8D2813B3-C0F4-BC4C-B859-CA6FFCFE6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" y="4107632"/>
            <a:ext cx="1790909" cy="16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front of a whiteboard&#10;&#10;Description automatically generated with medium confidence">
            <a:extLst>
              <a:ext uri="{FF2B5EF4-FFF2-40B4-BE49-F238E27FC236}">
                <a16:creationId xmlns:a16="http://schemas.microsoft.com/office/drawing/2014/main" id="{1E7DE788-132F-844C-942D-D5A02A2A48E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667" r="16667"/>
          <a:stretch/>
        </p:blipFill>
        <p:spPr>
          <a:xfrm>
            <a:off x="10490637" y="4142221"/>
            <a:ext cx="1653691" cy="16536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6FCC377-1067-4A41-BFB0-D527101F15B9}"/>
              </a:ext>
            </a:extLst>
          </p:cNvPr>
          <p:cNvSpPr txBox="1"/>
          <p:nvPr/>
        </p:nvSpPr>
        <p:spPr>
          <a:xfrm>
            <a:off x="10490637" y="5799725"/>
            <a:ext cx="1332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Ula Green</a:t>
            </a:r>
            <a:endParaRPr lang="en-US" dirty="0"/>
          </a:p>
          <a:p>
            <a:r>
              <a:rPr lang="en-US" dirty="0"/>
              <a:t>CID, MGH</a:t>
            </a:r>
          </a:p>
          <a:p>
            <a:r>
              <a:rPr lang="en-US" dirty="0"/>
              <a:t>Boston, MA</a:t>
            </a:r>
          </a:p>
          <a:p>
            <a:endParaRPr lang="en-US" dirty="0"/>
          </a:p>
        </p:txBody>
      </p:sp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D26D1CB-BA2E-6D42-9D6F-AEFCCC1F7D0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756" r="20756"/>
          <a:stretch/>
        </p:blipFill>
        <p:spPr>
          <a:xfrm>
            <a:off x="6306299" y="4122233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28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5025C-F5FA-1F49-9B3C-2318F045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&amp;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D1D0E-CEE1-0848-9E78-B3DAABD1B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310714"/>
            <a:ext cx="10363200" cy="36311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b="1" u="sng" dirty="0">
                <a:solidFill>
                  <a:schemeClr val="accent1">
                    <a:lumMod val="75000"/>
                  </a:schemeClr>
                </a:solidFill>
              </a:rPr>
              <a:t>ONE.   </a:t>
            </a:r>
            <a:r>
              <a:rPr lang="en-US" sz="1800" b="1" u="sng" dirty="0"/>
              <a:t>Design </a:t>
            </a:r>
          </a:p>
          <a:p>
            <a:r>
              <a:rPr lang="en-US" sz="1800" dirty="0"/>
              <a:t>Introduction (check)</a:t>
            </a:r>
          </a:p>
          <a:p>
            <a:r>
              <a:rPr lang="en-US" sz="1800" dirty="0"/>
              <a:t>Discussion</a:t>
            </a:r>
          </a:p>
          <a:p>
            <a:pPr marL="0" indent="0">
              <a:buNone/>
            </a:pPr>
            <a:r>
              <a:rPr lang="en-US" sz="1800" b="1" u="sng" dirty="0">
                <a:solidFill>
                  <a:schemeClr val="accent1">
                    <a:lumMod val="75000"/>
                  </a:schemeClr>
                </a:solidFill>
              </a:rPr>
              <a:t>TWO.  </a:t>
            </a:r>
            <a:r>
              <a:rPr lang="en-US" sz="1800" u="sng" dirty="0"/>
              <a:t>Data + Review</a:t>
            </a:r>
          </a:p>
          <a:p>
            <a:r>
              <a:rPr lang="en-US" sz="1800" dirty="0"/>
              <a:t>Review.</a:t>
            </a:r>
          </a:p>
          <a:p>
            <a:r>
              <a:rPr lang="en-US" sz="1800" dirty="0"/>
              <a:t>Discussion</a:t>
            </a:r>
            <a:endParaRPr lang="en-US" sz="1800" u="sng" dirty="0"/>
          </a:p>
          <a:p>
            <a:pPr marL="0" indent="0">
              <a:buNone/>
            </a:pPr>
            <a:r>
              <a:rPr lang="en-US" sz="1800" b="1" u="sng" dirty="0">
                <a:solidFill>
                  <a:schemeClr val="accent1">
                    <a:lumMod val="75000"/>
                  </a:schemeClr>
                </a:solidFill>
              </a:rPr>
              <a:t>THREE.   </a:t>
            </a:r>
            <a:r>
              <a:rPr lang="en-US" sz="1800" u="sng" dirty="0"/>
              <a:t>Draft review and editing</a:t>
            </a:r>
          </a:p>
          <a:p>
            <a:r>
              <a:rPr lang="en-US" sz="1800" dirty="0"/>
              <a:t>Review of draft “storyline”</a:t>
            </a:r>
          </a:p>
          <a:p>
            <a:r>
              <a:rPr lang="en-US" sz="1800" dirty="0"/>
              <a:t>Circulation among authors</a:t>
            </a:r>
          </a:p>
          <a:p>
            <a:pPr marL="0" indent="0">
              <a:buNone/>
            </a:pPr>
            <a:endParaRPr lang="en-US" sz="1800" u="sng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04811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CC75D-0F66-A648-A696-042DA02A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B647F-5C0F-C241-8D79-569A33416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26427"/>
            <a:ext cx="10363200" cy="30884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Scope - </a:t>
            </a:r>
            <a:r>
              <a:rPr lang="en-US" dirty="0">
                <a:solidFill>
                  <a:schemeClr val="accent5"/>
                </a:solidFill>
              </a:rPr>
              <a:t>To what degree do “we” depend on light microscopy for cancer diagnosis?</a:t>
            </a:r>
            <a:endParaRPr lang="en-US" dirty="0"/>
          </a:p>
          <a:p>
            <a:r>
              <a:rPr lang="en-US" b="1" dirty="0"/>
              <a:t>Primary endpoint: </a:t>
            </a:r>
            <a:r>
              <a:rPr lang="en-US" dirty="0"/>
              <a:t>% of cancer diagnoses rendered by light microscopy for national extrapolation</a:t>
            </a:r>
          </a:p>
          <a:p>
            <a:r>
              <a:rPr lang="en-US" b="1" dirty="0"/>
              <a:t>Secondary endpoints:  	</a:t>
            </a:r>
            <a:r>
              <a:rPr lang="en-US" dirty="0"/>
              <a:t>1) accuracy comparison (pathology vs. other e.g. treatment; see next slide) </a:t>
            </a:r>
            <a:br>
              <a:rPr lang="en-US" dirty="0"/>
            </a:br>
            <a:r>
              <a:rPr lang="en-US" dirty="0"/>
              <a:t>			    exploring trends over time – specific to cancer type.</a:t>
            </a:r>
            <a:br>
              <a:rPr lang="en-US" dirty="0"/>
            </a:br>
            <a:r>
              <a:rPr lang="en-US" dirty="0"/>
              <a:t>			2) geographic trends</a:t>
            </a:r>
            <a:br>
              <a:rPr lang="en-US" dirty="0"/>
            </a:br>
            <a:r>
              <a:rPr lang="en-US" dirty="0"/>
              <a:t>			3) survival by “diagnostic modality” (interesting idea; see next slide)</a:t>
            </a:r>
            <a:br>
              <a:rPr lang="en-US" dirty="0"/>
            </a:br>
            <a:r>
              <a:rPr lang="en-US" dirty="0"/>
              <a:t>			4) edge cases (review)</a:t>
            </a:r>
            <a:br>
              <a:rPr lang="en-US" dirty="0"/>
            </a:br>
            <a:r>
              <a:rPr lang="en-US" dirty="0"/>
              <a:t>			5)</a:t>
            </a:r>
          </a:p>
          <a:p>
            <a:r>
              <a:rPr lang="en-US" dirty="0"/>
              <a:t>Updating NAACCR #790 ?</a:t>
            </a:r>
          </a:p>
          <a:p>
            <a:r>
              <a:rPr lang="en-US" dirty="0"/>
              <a:t>Relevance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37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B7C96-97A4-2546-B2AE-D23FD98C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B968582-A4F8-7B4F-AA0A-01264CB64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173116"/>
            <a:ext cx="7562335" cy="3979612"/>
          </a:xfrm>
        </p:spPr>
      </p:pic>
    </p:spTree>
    <p:extLst>
      <p:ext uri="{BB962C8B-B14F-4D97-AF65-F5344CB8AC3E}">
        <p14:creationId xmlns:p14="http://schemas.microsoft.com/office/powerpoint/2010/main" val="1298075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AF04-D302-A449-B31A-377FB0D7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779" y="511444"/>
            <a:ext cx="10363200" cy="1314443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A824D-EDB5-A74B-8A4F-7ABC573CE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19036"/>
            <a:ext cx="10363200" cy="5174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b="1" dirty="0"/>
              <a:t>Ahmad</a:t>
            </a:r>
          </a:p>
          <a:p>
            <a:r>
              <a:rPr lang="en-US" sz="1200" b="1" dirty="0"/>
              <a:t>SEER: </a:t>
            </a:r>
            <a:r>
              <a:rPr lang="en-US" sz="1200" dirty="0"/>
              <a:t>NAACCR - availability 1995+ until 2018; 23 years</a:t>
            </a:r>
          </a:p>
          <a:p>
            <a:r>
              <a:rPr lang="en-US" sz="1200" dirty="0"/>
              <a:t>Survival: requires review/application by a member</a:t>
            </a:r>
          </a:p>
          <a:p>
            <a:r>
              <a:rPr lang="en-US" sz="1200" b="1" dirty="0"/>
              <a:t>SEER-V9: </a:t>
            </a:r>
            <a:r>
              <a:rPr lang="en-US" sz="1200" dirty="0"/>
              <a:t>1975-2018; includes survival and incidence (n=9 registries; 10% of US by population and 99% representative of US)</a:t>
            </a:r>
          </a:p>
          <a:p>
            <a:r>
              <a:rPr lang="en-US" sz="1200" dirty="0"/>
              <a:t>Markers: biomarkers – typically available &gt;2004 or even 2008; heterogeneity across registries</a:t>
            </a:r>
          </a:p>
          <a:p>
            <a:r>
              <a:rPr lang="en-US" sz="1200" dirty="0"/>
              <a:t>Treatment fields: accuracy [e.g., from most to least accurate by PPV: radiation &gt; surgery &gt; chemo &gt; hormonal/other &lt;60%]; across versions</a:t>
            </a:r>
          </a:p>
          <a:p>
            <a:r>
              <a:rPr lang="en-US" sz="1200" dirty="0"/>
              <a:t>Payment data: additional data, management, =&gt; pathology data is considered reliable (likely focused on individual cancers)</a:t>
            </a:r>
          </a:p>
          <a:p>
            <a:r>
              <a:rPr lang="en-US" sz="1200" dirty="0"/>
              <a:t>Privacy concern when number is &lt;16 patients =&gt; strong argument for higher level groupings.</a:t>
            </a:r>
          </a:p>
          <a:p>
            <a:pPr marL="0" indent="0">
              <a:buNone/>
            </a:pPr>
            <a:r>
              <a:rPr lang="en-US" sz="1200" b="1" dirty="0"/>
              <a:t>Jared: </a:t>
            </a:r>
          </a:p>
          <a:p>
            <a:r>
              <a:rPr lang="en-US" sz="1200" dirty="0"/>
              <a:t>updating NAACCR =&gt; esp. heme/neuro (where molecular findings may be key)</a:t>
            </a:r>
          </a:p>
          <a:p>
            <a:pPr marL="0" indent="0">
              <a:buNone/>
            </a:pPr>
            <a:r>
              <a:rPr lang="en-US" sz="1200" b="1" dirty="0"/>
              <a:t>Kate</a:t>
            </a:r>
          </a:p>
          <a:p>
            <a:r>
              <a:rPr lang="en-US" sz="1200" dirty="0"/>
              <a:t>Impact of new technology on cancer prevention; new clinical and research </a:t>
            </a:r>
          </a:p>
          <a:p>
            <a:r>
              <a:rPr lang="en-US" sz="1200" dirty="0"/>
              <a:t>Specific impact of light technologies; impact of new relies of baseline</a:t>
            </a:r>
          </a:p>
          <a:p>
            <a:pPr marL="0" indent="0">
              <a:buNone/>
            </a:pPr>
            <a:r>
              <a:rPr lang="en-US" sz="1200" b="1" dirty="0"/>
              <a:t>Gina</a:t>
            </a:r>
          </a:p>
          <a:p>
            <a:r>
              <a:rPr lang="en-US" sz="1200" dirty="0"/>
              <a:t>Risk assessment – as related to incidence/prevalence; risk mitigation</a:t>
            </a:r>
          </a:p>
        </p:txBody>
      </p:sp>
    </p:spTree>
    <p:extLst>
      <p:ext uri="{BB962C8B-B14F-4D97-AF65-F5344CB8AC3E}">
        <p14:creationId xmlns:p14="http://schemas.microsoft.com/office/powerpoint/2010/main" val="427565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croscope lens on slide">
            <a:extLst>
              <a:ext uri="{FF2B5EF4-FFF2-40B4-BE49-F238E27FC236}">
                <a16:creationId xmlns:a16="http://schemas.microsoft.com/office/drawing/2014/main" id="{272A1F1D-C565-4FE2-980C-E387D3DAE5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681" b="11051"/>
          <a:stretch/>
        </p:blipFill>
        <p:spPr>
          <a:xfrm>
            <a:off x="1" y="152"/>
            <a:ext cx="12191999" cy="6857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E04DC7-53C0-A448-A871-2B4B59592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861" y="1371600"/>
            <a:ext cx="6069415" cy="901520"/>
          </a:xfrm>
          <a:solidFill>
            <a:schemeClr val="tx1">
              <a:alpha val="16895"/>
            </a:schemeClr>
          </a:solidFill>
        </p:spPr>
        <p:txBody>
          <a:bodyPr anchor="t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“SEER Microscope”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16D0D-6CC7-4C4A-BBC6-511E70935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7861" y="4584879"/>
            <a:ext cx="6069415" cy="1287887"/>
          </a:xfrm>
          <a:solidFill>
            <a:schemeClr val="tx1">
              <a:alpha val="21023"/>
            </a:schemeClr>
          </a:solidFill>
        </p:spPr>
        <p:txBody>
          <a:bodyPr anchor="b"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Investigating Trends in the Use of Light Microscopy for the Diagnosis of Cancer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E80BA6-9681-0049-BDBF-9395D347B151}"/>
              </a:ext>
            </a:extLst>
          </p:cNvPr>
          <p:cNvSpPr/>
          <p:nvPr/>
        </p:nvSpPr>
        <p:spPr>
          <a:xfrm>
            <a:off x="0" y="-1"/>
            <a:ext cx="12192000" cy="3336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DFD656-B520-9B40-89A0-76B75D6F29F3}"/>
              </a:ext>
            </a:extLst>
          </p:cNvPr>
          <p:cNvSpPr/>
          <p:nvPr/>
        </p:nvSpPr>
        <p:spPr>
          <a:xfrm>
            <a:off x="0" y="6524367"/>
            <a:ext cx="12192000" cy="3336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7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353755-20EB-9048-978F-66E925D2F5AE}"/>
              </a:ext>
            </a:extLst>
          </p:cNvPr>
          <p:cNvSpPr/>
          <p:nvPr/>
        </p:nvSpPr>
        <p:spPr>
          <a:xfrm>
            <a:off x="748145" y="457199"/>
            <a:ext cx="10378624" cy="58147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60000">
                <a:schemeClr val="bg1"/>
              </a:gs>
              <a:gs pos="88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1A9A2D3-37D9-A243-A4F8-F7ED62160939}"/>
              </a:ext>
            </a:extLst>
          </p:cNvPr>
          <p:cNvSpPr/>
          <p:nvPr/>
        </p:nvSpPr>
        <p:spPr>
          <a:xfrm>
            <a:off x="2922930" y="1669471"/>
            <a:ext cx="914401" cy="914401"/>
          </a:xfrm>
          <a:prstGeom prst="roundRect">
            <a:avLst>
              <a:gd name="adj" fmla="val 21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6E72A-3CEF-0845-B648-9AFDEF1E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09" y="58890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Pathology Innovation Collaborative Community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01D9FDB-4CC8-394D-AB44-C07C60DABB2B}"/>
              </a:ext>
            </a:extLst>
          </p:cNvPr>
          <p:cNvSpPr/>
          <p:nvPr/>
        </p:nvSpPr>
        <p:spPr>
          <a:xfrm>
            <a:off x="1336395" y="1676398"/>
            <a:ext cx="914401" cy="914401"/>
          </a:xfrm>
          <a:prstGeom prst="roundRect">
            <a:avLst>
              <a:gd name="adj" fmla="val 21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D34600A-6E69-884B-A069-4B02386D6033}"/>
              </a:ext>
            </a:extLst>
          </p:cNvPr>
          <p:cNvSpPr/>
          <p:nvPr/>
        </p:nvSpPr>
        <p:spPr>
          <a:xfrm>
            <a:off x="6096000" y="1655618"/>
            <a:ext cx="914401" cy="914401"/>
          </a:xfrm>
          <a:prstGeom prst="roundRect">
            <a:avLst>
              <a:gd name="adj" fmla="val 21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85F7C538-88D7-5249-A4F1-63001DD31BB2}"/>
              </a:ext>
            </a:extLst>
          </p:cNvPr>
          <p:cNvSpPr/>
          <p:nvPr/>
        </p:nvSpPr>
        <p:spPr>
          <a:xfrm>
            <a:off x="4509465" y="1669471"/>
            <a:ext cx="914401" cy="914401"/>
          </a:xfrm>
          <a:prstGeom prst="roundRect">
            <a:avLst>
              <a:gd name="adj" fmla="val 21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FDA42175-73C1-674B-BDBA-88D401903BE9}"/>
              </a:ext>
            </a:extLst>
          </p:cNvPr>
          <p:cNvSpPr/>
          <p:nvPr/>
        </p:nvSpPr>
        <p:spPr>
          <a:xfrm>
            <a:off x="7682535" y="1655617"/>
            <a:ext cx="914401" cy="914401"/>
          </a:xfrm>
          <a:prstGeom prst="roundRect">
            <a:avLst>
              <a:gd name="adj" fmla="val 21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1D2E1BA1-F30E-8E4B-B8BD-C1878E870A0F}"/>
              </a:ext>
            </a:extLst>
          </p:cNvPr>
          <p:cNvSpPr/>
          <p:nvPr/>
        </p:nvSpPr>
        <p:spPr>
          <a:xfrm>
            <a:off x="9269070" y="1669471"/>
            <a:ext cx="914401" cy="914401"/>
          </a:xfrm>
          <a:prstGeom prst="roundRect">
            <a:avLst>
              <a:gd name="adj" fmla="val 21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Person with idea outline">
            <a:extLst>
              <a:ext uri="{FF2B5EF4-FFF2-40B4-BE49-F238E27FC236}">
                <a16:creationId xmlns:a16="http://schemas.microsoft.com/office/drawing/2014/main" id="{BE576B8D-A2F3-4740-8AEC-821D0F17B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1132" y="1676399"/>
            <a:ext cx="914400" cy="914400"/>
          </a:xfrm>
        </p:spPr>
      </p:pic>
      <p:pic>
        <p:nvPicPr>
          <p:cNvPr id="15" name="Graphic 14" descr="User network outline">
            <a:extLst>
              <a:ext uri="{FF2B5EF4-FFF2-40B4-BE49-F238E27FC236}">
                <a16:creationId xmlns:a16="http://schemas.microsoft.com/office/drawing/2014/main" id="{148C1525-82D5-6C4F-A368-A1C0CA7E0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0930" y="1676398"/>
            <a:ext cx="914400" cy="914400"/>
          </a:xfrm>
          <a:prstGeom prst="rect">
            <a:avLst/>
          </a:prstGeom>
        </p:spPr>
      </p:pic>
      <p:pic>
        <p:nvPicPr>
          <p:cNvPr id="17" name="Graphic 16" descr="Internet outline">
            <a:extLst>
              <a:ext uri="{FF2B5EF4-FFF2-40B4-BE49-F238E27FC236}">
                <a16:creationId xmlns:a16="http://schemas.microsoft.com/office/drawing/2014/main" id="{24524EFD-5502-E74F-8E3D-AAF91CA62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22043" y="1681269"/>
            <a:ext cx="863095" cy="863095"/>
          </a:xfrm>
          <a:prstGeom prst="rect">
            <a:avLst/>
          </a:prstGeom>
        </p:spPr>
      </p:pic>
      <p:pic>
        <p:nvPicPr>
          <p:cNvPr id="19" name="Graphic 18" descr="Email outline">
            <a:extLst>
              <a:ext uri="{FF2B5EF4-FFF2-40B4-BE49-F238E27FC236}">
                <a16:creationId xmlns:a16="http://schemas.microsoft.com/office/drawing/2014/main" id="{C2F5B05B-635C-8346-AEDC-D64359936A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85883" y="1745888"/>
            <a:ext cx="761565" cy="761565"/>
          </a:xfrm>
          <a:prstGeom prst="rect">
            <a:avLst/>
          </a:prstGeom>
        </p:spPr>
      </p:pic>
      <p:pic>
        <p:nvPicPr>
          <p:cNvPr id="23" name="Graphic 22" descr="Classroom outline">
            <a:extLst>
              <a:ext uri="{FF2B5EF4-FFF2-40B4-BE49-F238E27FC236}">
                <a16:creationId xmlns:a16="http://schemas.microsoft.com/office/drawing/2014/main" id="{22899E5D-86E3-E24C-ADDD-CB664E92FB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21654" y="1718399"/>
            <a:ext cx="830619" cy="830619"/>
          </a:xfrm>
          <a:prstGeom prst="rect">
            <a:avLst/>
          </a:prstGeom>
        </p:spPr>
      </p:pic>
      <p:pic>
        <p:nvPicPr>
          <p:cNvPr id="25" name="Graphic 24" descr="Connections outline">
            <a:extLst>
              <a:ext uri="{FF2B5EF4-FFF2-40B4-BE49-F238E27FC236}">
                <a16:creationId xmlns:a16="http://schemas.microsoft.com/office/drawing/2014/main" id="{64F8BC0D-CAE1-6F4E-8C69-BADDEA22F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69071" y="1697615"/>
            <a:ext cx="914400" cy="914400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CA0A32B-6BBD-B445-AB7E-B413EFF722C1}"/>
              </a:ext>
            </a:extLst>
          </p:cNvPr>
          <p:cNvCxnSpPr>
            <a:cxnSpLocks/>
          </p:cNvCxnSpPr>
          <p:nvPr/>
        </p:nvCxnSpPr>
        <p:spPr>
          <a:xfrm flipV="1">
            <a:off x="2265330" y="2175246"/>
            <a:ext cx="457200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BE193BC-6D96-9349-950C-B57B27E7748B}"/>
              </a:ext>
            </a:extLst>
          </p:cNvPr>
          <p:cNvCxnSpPr>
            <a:cxnSpLocks/>
          </p:cNvCxnSpPr>
          <p:nvPr/>
        </p:nvCxnSpPr>
        <p:spPr>
          <a:xfrm flipV="1">
            <a:off x="3837331" y="2175246"/>
            <a:ext cx="457200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7225AE6-BDB1-8342-92BE-3C71A2BF5799}"/>
              </a:ext>
            </a:extLst>
          </p:cNvPr>
          <p:cNvCxnSpPr>
            <a:cxnSpLocks/>
          </p:cNvCxnSpPr>
          <p:nvPr/>
        </p:nvCxnSpPr>
        <p:spPr>
          <a:xfrm flipV="1">
            <a:off x="5423866" y="2154815"/>
            <a:ext cx="457200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6EDE03C-8E63-9C4B-A2BF-A6FE896E9110}"/>
              </a:ext>
            </a:extLst>
          </p:cNvPr>
          <p:cNvCxnSpPr>
            <a:cxnSpLocks/>
          </p:cNvCxnSpPr>
          <p:nvPr/>
        </p:nvCxnSpPr>
        <p:spPr>
          <a:xfrm flipV="1">
            <a:off x="7010401" y="2152200"/>
            <a:ext cx="457200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0562D0E-553E-584C-A82C-450CB324475C}"/>
              </a:ext>
            </a:extLst>
          </p:cNvPr>
          <p:cNvCxnSpPr>
            <a:cxnSpLocks/>
          </p:cNvCxnSpPr>
          <p:nvPr/>
        </p:nvCxnSpPr>
        <p:spPr>
          <a:xfrm flipV="1">
            <a:off x="8596936" y="2165084"/>
            <a:ext cx="457200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03069B2-C780-6B4E-A4F3-19E79235BED9}"/>
              </a:ext>
            </a:extLst>
          </p:cNvPr>
          <p:cNvSpPr txBox="1"/>
          <p:nvPr/>
        </p:nvSpPr>
        <p:spPr>
          <a:xfrm>
            <a:off x="1065231" y="2890571"/>
            <a:ext cx="1529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You value</a:t>
            </a:r>
          </a:p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Collaborations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7FAF1C1-3F2A-7342-913C-88448ADAA00E}"/>
              </a:ext>
            </a:extLst>
          </p:cNvPr>
          <p:cNvSpPr txBox="1"/>
          <p:nvPr/>
        </p:nvSpPr>
        <p:spPr>
          <a:xfrm>
            <a:off x="2520314" y="2890572"/>
            <a:ext cx="1705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You have a </a:t>
            </a:r>
          </a:p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Regulatory</a:t>
            </a:r>
          </a:p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Science Project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F707AE3-D768-C341-9545-AC916C9B7BCE}"/>
              </a:ext>
            </a:extLst>
          </p:cNvPr>
          <p:cNvSpPr txBox="1"/>
          <p:nvPr/>
        </p:nvSpPr>
        <p:spPr>
          <a:xfrm>
            <a:off x="4286863" y="2857018"/>
            <a:ext cx="1359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You propose</a:t>
            </a:r>
          </a:p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your project</a:t>
            </a:r>
          </a:p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to PIcc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557C279-7F29-A643-8E8A-9F1BE7109E71}"/>
              </a:ext>
            </a:extLst>
          </p:cNvPr>
          <p:cNvSpPr txBox="1"/>
          <p:nvPr/>
        </p:nvSpPr>
        <p:spPr>
          <a:xfrm>
            <a:off x="5961682" y="2892948"/>
            <a:ext cx="13002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You present</a:t>
            </a:r>
          </a:p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to steering </a:t>
            </a:r>
          </a:p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committee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1988126-133D-AC4A-8130-EED9751D41DF}"/>
              </a:ext>
            </a:extLst>
          </p:cNvPr>
          <p:cNvSpPr txBox="1"/>
          <p:nvPr/>
        </p:nvSpPr>
        <p:spPr>
          <a:xfrm>
            <a:off x="7491405" y="2890573"/>
            <a:ext cx="13420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PIcc helps</a:t>
            </a:r>
          </a:p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organize the</a:t>
            </a:r>
          </a:p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project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97F5A21-17B3-3B47-9A0D-EC7D0AF3BD1A}"/>
              </a:ext>
            </a:extLst>
          </p:cNvPr>
          <p:cNvSpPr txBox="1"/>
          <p:nvPr/>
        </p:nvSpPr>
        <p:spPr>
          <a:xfrm>
            <a:off x="8894748" y="2879945"/>
            <a:ext cx="1783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PIcc is a network</a:t>
            </a:r>
          </a:p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to find interested</a:t>
            </a:r>
          </a:p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collaborators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5E0E0CF-7817-4941-A3A2-02218326A1EF}"/>
              </a:ext>
            </a:extLst>
          </p:cNvPr>
          <p:cNvSpPr txBox="1"/>
          <p:nvPr/>
        </p:nvSpPr>
        <p:spPr>
          <a:xfrm>
            <a:off x="1120649" y="5071646"/>
            <a:ext cx="6670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PIcc is a collaborative community that provides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infrastructure to connect stakeholders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BFF2B2C-2B50-A548-9C1A-C74461961E35}"/>
              </a:ext>
            </a:extLst>
          </p:cNvPr>
          <p:cNvSpPr txBox="1"/>
          <p:nvPr/>
        </p:nvSpPr>
        <p:spPr>
          <a:xfrm>
            <a:off x="2389538" y="3974377"/>
            <a:ext cx="1957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Focus is NOT on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competitive 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product development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5B88D3D-0314-8541-ABB1-960E25D059DA}"/>
              </a:ext>
            </a:extLst>
          </p:cNvPr>
          <p:cNvSpPr txBox="1"/>
          <p:nvPr/>
        </p:nvSpPr>
        <p:spPr>
          <a:xfrm>
            <a:off x="7254946" y="3974377"/>
            <a:ext cx="1797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PIcc does NOT 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actively participate 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 your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6DBE7-E48B-294C-9C6D-BB16D8D0E3B2}"/>
              </a:ext>
            </a:extLst>
          </p:cNvPr>
          <p:cNvSpPr txBox="1"/>
          <p:nvPr/>
        </p:nvSpPr>
        <p:spPr>
          <a:xfrm>
            <a:off x="1224091" y="1150847"/>
            <a:ext cx="431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The Alliance for Digital Pathology and AI/ML</a:t>
            </a:r>
          </a:p>
        </p:txBody>
      </p:sp>
    </p:spTree>
    <p:extLst>
      <p:ext uri="{BB962C8B-B14F-4D97-AF65-F5344CB8AC3E}">
        <p14:creationId xmlns:p14="http://schemas.microsoft.com/office/powerpoint/2010/main" val="3621557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4EAD-4FAC-DD49-B222-53E4C7DC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Investigating Trends in the Use of Light Microscopy for the Diagnosis of Cancer</a:t>
            </a:r>
            <a:br>
              <a:rPr lang="en-US" b="1" dirty="0"/>
            </a:br>
            <a:r>
              <a:rPr lang="en-US" b="1" dirty="0"/>
              <a:t>Addressed Parties: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C8E59-DB1B-E44C-AAE7-422D5CA8E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looking for collaborators, supporters, and stakeholders interested in analyzing how the diagnosis of cancer has shifted with recent technological advancements. </a:t>
            </a:r>
          </a:p>
          <a:p>
            <a:r>
              <a:rPr lang="en-US" dirty="0"/>
              <a:t>We are specifically interested in the </a:t>
            </a:r>
            <a:r>
              <a:rPr lang="en-US" i="1" dirty="0"/>
              <a:t>real-world data</a:t>
            </a:r>
            <a:r>
              <a:rPr lang="en-US" dirty="0"/>
              <a:t> on how cancer is diagnosed in the US today. </a:t>
            </a:r>
          </a:p>
        </p:txBody>
      </p:sp>
    </p:spTree>
    <p:extLst>
      <p:ext uri="{BB962C8B-B14F-4D97-AF65-F5344CB8AC3E}">
        <p14:creationId xmlns:p14="http://schemas.microsoft.com/office/powerpoint/2010/main" val="445713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4528-B475-EB4C-B8E5-8BF8F10E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97" y="1146477"/>
            <a:ext cx="10515600" cy="1325563"/>
          </a:xfrm>
        </p:spPr>
        <p:txBody>
          <a:bodyPr/>
          <a:lstStyle/>
          <a:p>
            <a:r>
              <a:rPr lang="en-US" dirty="0"/>
              <a:t>Background: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640CB-D754-0541-8C50-7BA94418F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51" y="2705996"/>
            <a:ext cx="4722341" cy="4351338"/>
          </a:xfrm>
        </p:spPr>
        <p:txBody>
          <a:bodyPr/>
          <a:lstStyle/>
          <a:p>
            <a:r>
              <a:rPr lang="en-US" dirty="0"/>
              <a:t>In recent years, novel methods of cancer diagnosis have been introduced including cell-free DNA, whole slide imaging, and artificial intelligence (AI) applications. 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D2C6B86-4A4F-0744-BC26-181660742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223" y="4179479"/>
            <a:ext cx="5803168" cy="2478912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E5BE9794-BE21-1E48-85D7-BBCA13086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643" y="199609"/>
            <a:ext cx="5102087" cy="421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23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176F0-F518-204E-AB5D-C0529D4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</a:t>
            </a:r>
            <a:r>
              <a:rPr lang="en-US" dirty="0" err="1"/>
              <a:t>cfDNA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5F64E-7431-6B4F-85C1-6AFF0FF67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16656"/>
            <a:ext cx="10363200" cy="3088460"/>
          </a:xfrm>
        </p:spPr>
        <p:txBody>
          <a:bodyPr/>
          <a:lstStyle/>
          <a:p>
            <a:r>
              <a:rPr lang="en-US" dirty="0"/>
              <a:t>The use of cell-free DNA for noninvasive diagnostic purposes has proven to be a feasible future tool, though current knowledge of how tumors release </a:t>
            </a:r>
            <a:r>
              <a:rPr lang="en-US" b="1" dirty="0"/>
              <a:t>cell-free DNA </a:t>
            </a:r>
            <a:r>
              <a:rPr lang="en-US" dirty="0"/>
              <a:t>is limited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387FE-0E44-554C-A423-5AEAE6BBCA41}"/>
              </a:ext>
            </a:extLst>
          </p:cNvPr>
          <p:cNvSpPr txBox="1"/>
          <p:nvPr/>
        </p:nvSpPr>
        <p:spPr>
          <a:xfrm>
            <a:off x="679622" y="5988734"/>
            <a:ext cx="11281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Barbany</a:t>
            </a:r>
            <a:r>
              <a:rPr lang="en-US" dirty="0"/>
              <a:t> G, Arthur C, </a:t>
            </a:r>
            <a:r>
              <a:rPr lang="en-US" dirty="0" err="1"/>
              <a:t>Liedén</a:t>
            </a:r>
            <a:r>
              <a:rPr lang="en-US" dirty="0"/>
              <a:t> A, et al. Cell-free </a:t>
            </a:r>
            <a:r>
              <a:rPr lang="en-US" dirty="0" err="1"/>
              <a:t>tumour</a:t>
            </a:r>
            <a:r>
              <a:rPr lang="en-US" dirty="0"/>
              <a:t> DNA testing for early detection of cancer - a potential future tool. </a:t>
            </a:r>
            <a:r>
              <a:rPr lang="en-US" i="1" dirty="0"/>
              <a:t>J Intern Med</a:t>
            </a:r>
            <a:r>
              <a:rPr lang="en-US" dirty="0"/>
              <a:t>. 2019;286(2):118-136. doi:10.1111/joim.12897</a:t>
            </a: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185E489-2B23-114A-BD15-99C6E5163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984250" y="3371632"/>
            <a:ext cx="10223500" cy="215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991810-EBF9-5542-B9A9-61ADF1343864}"/>
              </a:ext>
            </a:extLst>
          </p:cNvPr>
          <p:cNvSpPr txBox="1"/>
          <p:nvPr/>
        </p:nvSpPr>
        <p:spPr>
          <a:xfrm>
            <a:off x="6320481" y="3537848"/>
            <a:ext cx="28400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16,774 results</a:t>
            </a:r>
          </a:p>
          <a:p>
            <a:r>
              <a:rPr lang="en-US" sz="1400" dirty="0"/>
              <a:t>79% [13,392/16,774] in last 10 years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01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7AB42D-9A38-AD4B-84BB-314A1B13D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290237"/>
            <a:ext cx="4491547" cy="1500962"/>
          </a:xfrm>
        </p:spPr>
        <p:txBody>
          <a:bodyPr anchor="b">
            <a:normAutofit/>
          </a:bodyPr>
          <a:lstStyle/>
          <a:p>
            <a:r>
              <a:rPr lang="en-US" dirty="0"/>
              <a:t>Cancer, Malignancy</a:t>
            </a:r>
          </a:p>
        </p:txBody>
      </p:sp>
      <p:pic>
        <p:nvPicPr>
          <p:cNvPr id="1026" name="Picture 2" descr="Understanding Cancer: Metastasis, Stages of Cancer, and More">
            <a:extLst>
              <a:ext uri="{FF2B5EF4-FFF2-40B4-BE49-F238E27FC236}">
                <a16:creationId xmlns:a16="http://schemas.microsoft.com/office/drawing/2014/main" id="{6CD02780-A4BD-994B-93AF-AB085DA9F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399" y="1366284"/>
            <a:ext cx="4491547" cy="305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BDAFE29-04A0-463D-818A-CF92F3272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770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D3FF0-710B-6146-87D7-D7B6B6A9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366284"/>
            <a:ext cx="4796346" cy="4416409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NCI Definition: </a:t>
            </a:r>
          </a:p>
          <a:p>
            <a:r>
              <a:rPr lang="en-US" dirty="0"/>
              <a:t>Malignant cells can </a:t>
            </a:r>
            <a:r>
              <a:rPr lang="en-US" b="1" dirty="0"/>
              <a:t>invade and destroy nearby tissue </a:t>
            </a:r>
            <a:r>
              <a:rPr lang="en-US" dirty="0"/>
              <a:t>and spread to other parts of the body.</a:t>
            </a:r>
          </a:p>
          <a:p>
            <a:r>
              <a:rPr lang="en-US" dirty="0"/>
              <a:t>Throughout the evolution of cancer diagnostics, it has been well understood that light microscopy represents the most used approach.</a:t>
            </a:r>
          </a:p>
          <a:p>
            <a:r>
              <a:rPr lang="en-US" b="1" dirty="0"/>
              <a:t>Light microscopy </a:t>
            </a:r>
            <a:r>
              <a:rPr lang="en-US" dirty="0"/>
              <a:t>represents a gold standard or baseline of cancer diagnosis to which novel instruments will be compared for valuation</a:t>
            </a:r>
          </a:p>
        </p:txBody>
      </p:sp>
    </p:spTree>
    <p:extLst>
      <p:ext uri="{BB962C8B-B14F-4D97-AF65-F5344CB8AC3E}">
        <p14:creationId xmlns:p14="http://schemas.microsoft.com/office/powerpoint/2010/main" val="3643089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A0FED-98DC-FD4C-925A-361DB2625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0A167-D644-1748-BFA2-28292C4BE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quantification of physicians’ use of light microscopy amid these technological advancements has not yet been well defined.</a:t>
            </a:r>
          </a:p>
          <a:p>
            <a:r>
              <a:rPr lang="en-US" dirty="0"/>
              <a:t>Understanding the magnitude of light microscopy’s use in the current diagnostic climate is relevant amid a surge in innovation.</a:t>
            </a:r>
          </a:p>
        </p:txBody>
      </p:sp>
    </p:spTree>
    <p:extLst>
      <p:ext uri="{BB962C8B-B14F-4D97-AF65-F5344CB8AC3E}">
        <p14:creationId xmlns:p14="http://schemas.microsoft.com/office/powerpoint/2010/main" val="1193234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C80C6-CD77-CA47-A521-61EAF4D4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SEER database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70F918-2E60-3247-9DEE-9E2EBD6EC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160760"/>
            <a:ext cx="10169611" cy="4373192"/>
          </a:xfrm>
        </p:spPr>
      </p:pic>
    </p:spTree>
    <p:extLst>
      <p:ext uri="{BB962C8B-B14F-4D97-AF65-F5344CB8AC3E}">
        <p14:creationId xmlns:p14="http://schemas.microsoft.com/office/powerpoint/2010/main" val="2650398476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1228</Words>
  <Application>Microsoft Macintosh PowerPoint</Application>
  <PresentationFormat>Widescreen</PresentationFormat>
  <Paragraphs>157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Narrow</vt:lpstr>
      <vt:lpstr>Calibri</vt:lpstr>
      <vt:lpstr>Grandview Display</vt:lpstr>
      <vt:lpstr>DashVTI</vt:lpstr>
      <vt:lpstr>“SEER Microscope”</vt:lpstr>
      <vt:lpstr>Project</vt:lpstr>
      <vt:lpstr>Pathology Innovation Collaborative Community</vt:lpstr>
      <vt:lpstr>Investigating Trends in the Use of Light Microscopy for the Diagnosis of Cancer Addressed Parties: </vt:lpstr>
      <vt:lpstr>Background: AI</vt:lpstr>
      <vt:lpstr>Background: cfDNA</vt:lpstr>
      <vt:lpstr>Cancer, Malignancy</vt:lpstr>
      <vt:lpstr>Key question(s)</vt:lpstr>
      <vt:lpstr>SEER database</vt:lpstr>
      <vt:lpstr>SEER Database Geography</vt:lpstr>
      <vt:lpstr>SEER data flow</vt:lpstr>
      <vt:lpstr>Idea…</vt:lpstr>
      <vt:lpstr>Approach</vt:lpstr>
      <vt:lpstr>NAACCR Item #490</vt:lpstr>
      <vt:lpstr>Cancer types</vt:lpstr>
      <vt:lpstr>Proposal &amp; Relevance</vt:lpstr>
      <vt:lpstr>Team – do you want to join?</vt:lpstr>
      <vt:lpstr>Next steps &amp; Meetings</vt:lpstr>
      <vt:lpstr>Discussion</vt:lpstr>
      <vt:lpstr>Discussion</vt:lpstr>
      <vt:lpstr>“SEER Microscope”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“SEER Microscope”</dc:title>
  <dc:creator>Lennerz, Jochen K.,M.D.</dc:creator>
  <cp:lastModifiedBy>Ula Green</cp:lastModifiedBy>
  <cp:revision>17</cp:revision>
  <dcterms:created xsi:type="dcterms:W3CDTF">2021-08-25T12:57:49Z</dcterms:created>
  <dcterms:modified xsi:type="dcterms:W3CDTF">2021-09-04T00:39:13Z</dcterms:modified>
</cp:coreProperties>
</file>