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6"/>
  </p:notesMasterIdLst>
  <p:sldIdLst>
    <p:sldId id="256" r:id="rId2"/>
    <p:sldId id="260" r:id="rId3"/>
    <p:sldId id="257" r:id="rId4"/>
    <p:sldId id="261" r:id="rId5"/>
    <p:sldId id="265" r:id="rId6"/>
    <p:sldId id="262" r:id="rId7"/>
    <p:sldId id="264" r:id="rId8"/>
    <p:sldId id="263" r:id="rId9"/>
    <p:sldId id="273" r:id="rId10"/>
    <p:sldId id="267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/>
    <p:restoredTop sz="84507"/>
  </p:normalViewPr>
  <p:slideViewPr>
    <p:cSldViewPr snapToGrid="0" snapToObjects="1">
      <p:cViewPr varScale="1">
        <p:scale>
          <a:sx n="103" d="100"/>
          <a:sy n="103" d="100"/>
        </p:scale>
        <p:origin x="9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28DC0-B8DC-BC48-8F9C-19F745690DEA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6A5EA-013E-D94E-A4CD-ADA94763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 </a:t>
            </a:r>
          </a:p>
          <a:p>
            <a:endParaRPr lang="en-US" dirty="0"/>
          </a:p>
          <a:p>
            <a:r>
              <a:rPr lang="en-US" dirty="0"/>
              <a:t>Change control </a:t>
            </a:r>
          </a:p>
          <a:p>
            <a:r>
              <a:rPr lang="en-US" dirty="0"/>
              <a:t>Change modifications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6A5EA-013E-D94E-A4CD-ADA94763B1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6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1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0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7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9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5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2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1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0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7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1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56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967375-BCA8-FB40-8478-6ED2C2D74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VALID2021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test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87910-5B68-A146-8D73-8E19EC8E8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en-US" sz="2200" dirty="0"/>
              <a:t>10/28/2021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Red and pink paper stripes in a wave shape">
            <a:extLst>
              <a:ext uri="{FF2B5EF4-FFF2-40B4-BE49-F238E27FC236}">
                <a16:creationId xmlns:a16="http://schemas.microsoft.com/office/drawing/2014/main" id="{17A7680D-D594-4363-98AA-05D31F9667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45" r="12264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41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9DA36-F83F-7D46-B4BD-782FE87C4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86273"/>
            <a:ext cx="11029616" cy="1188720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example: Next generation Sequencing Assay/Panel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8AAA-D84A-DD48-8068-27199598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7766"/>
            <a:ext cx="11029615" cy="48174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 a companion</a:t>
            </a:r>
          </a:p>
          <a:p>
            <a:r>
              <a:rPr lang="en-US" dirty="0"/>
              <a:t>Intended use: treatment stratification = high-risk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Lung cancer =&gt; EGFR =&gt; yes/no</a:t>
            </a:r>
          </a:p>
          <a:p>
            <a:pPr lvl="1"/>
            <a:r>
              <a:rPr lang="en-US" dirty="0"/>
              <a:t>Mitigating measures:  </a:t>
            </a:r>
          </a:p>
          <a:p>
            <a:pPr lvl="2"/>
            <a:r>
              <a:rPr lang="en-US" dirty="0"/>
              <a:t>Special controls (“how do we ensure that we get accurate/reliable results?” </a:t>
            </a:r>
          </a:p>
          <a:p>
            <a:pPr lvl="2"/>
            <a:r>
              <a:rPr lang="en-US" dirty="0">
                <a:sym typeface="Wingdings" pitchFamily="2" charset="2"/>
              </a:rPr>
              <a:t>Professional ? (from selection, circling, review, report)</a:t>
            </a:r>
          </a:p>
          <a:p>
            <a:pPr lvl="1"/>
            <a:r>
              <a:rPr lang="en-US" dirty="0">
                <a:sym typeface="Wingdings" pitchFamily="2" charset="2"/>
              </a:rPr>
              <a:t>AV =&gt; “analytics”</a:t>
            </a:r>
          </a:p>
          <a:p>
            <a:pPr lvl="1"/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CV =&gt; prevalence in a certain disease; </a:t>
            </a:r>
          </a:p>
          <a:p>
            <a:r>
              <a:rPr lang="en-US" dirty="0"/>
              <a:t>Example cell-free DNA </a:t>
            </a:r>
          </a:p>
          <a:p>
            <a:pPr lvl="1"/>
            <a:r>
              <a:rPr lang="en-US" dirty="0"/>
              <a:t>“neoplasia”… clonal hematopoiesis (of unknown relevance)</a:t>
            </a:r>
          </a:p>
          <a:p>
            <a:pPr lvl="1"/>
            <a:r>
              <a:rPr lang="en-US" dirty="0"/>
              <a:t>E.g., finding this in a patient with lung cancer…</a:t>
            </a:r>
          </a:p>
          <a:p>
            <a:r>
              <a:rPr lang="en-US" dirty="0"/>
              <a:t>Assay performance (e.g. separate cutoffs point mutations, Indels, </a:t>
            </a:r>
          </a:p>
          <a:p>
            <a:r>
              <a:rPr lang="en-US" dirty="0"/>
              <a:t>[Side note: comparison to H&amp;E based approach of a diagnosis]</a:t>
            </a:r>
          </a:p>
          <a:p>
            <a:pPr lvl="1"/>
            <a:r>
              <a:rPr lang="en-US" dirty="0"/>
              <a:t>“claim”…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6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BD433-71B9-4D47-9218-FC7DB8DE1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03145"/>
            <a:ext cx="11029616" cy="1188720"/>
          </a:xfrm>
        </p:spPr>
        <p:txBody>
          <a:bodyPr>
            <a:normAutofit/>
          </a:bodyPr>
          <a:lstStyle/>
          <a:p>
            <a:r>
              <a:rPr lang="en-US" dirty="0"/>
              <a:t>Clinical validity ”for a Laboratory”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”valid scientific evidence”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3501B-E82E-1C45-A4CF-EBC61A7F0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45674"/>
            <a:ext cx="11029615" cy="49255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Clinical trial =&gt; …. Many types of trials…</a:t>
            </a:r>
          </a:p>
          <a:p>
            <a:pPr marL="0" indent="0">
              <a:buNone/>
            </a:pPr>
            <a:r>
              <a:rPr lang="en-US" b="1" dirty="0"/>
              <a:t>Other options</a:t>
            </a:r>
          </a:p>
          <a:p>
            <a:r>
              <a:rPr lang="en-US" dirty="0"/>
              <a:t>Peer-reviewed literature (thus far: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 sufficient</a:t>
            </a:r>
            <a:r>
              <a:rPr lang="en-US" dirty="0"/>
              <a:t>” +/- other options)</a:t>
            </a:r>
          </a:p>
          <a:p>
            <a:pPr lvl="1"/>
            <a:r>
              <a:rPr lang="en-US" dirty="0"/>
              <a:t>NYS =&gt; evidence of clinical validity (yes)</a:t>
            </a:r>
          </a:p>
          <a:p>
            <a:pPr lvl="1"/>
            <a:r>
              <a:rPr lang="en-US" dirty="0"/>
              <a:t>NYS =&gt; peer-reviewed literature =&gt; AV (no)</a:t>
            </a:r>
          </a:p>
          <a:p>
            <a:pPr lvl="1"/>
            <a:r>
              <a:rPr lang="en-US" dirty="0"/>
              <a:t>Peer review/guidelines/national recommendations/trials/”best practices” </a:t>
            </a:r>
            <a:br>
              <a:rPr lang="en-US" dirty="0"/>
            </a:br>
            <a:r>
              <a:rPr lang="en-US" dirty="0"/>
              <a:t>likely not sufficient =&gt; clearly more (local) data</a:t>
            </a:r>
          </a:p>
          <a:p>
            <a:pPr lvl="2"/>
            <a:r>
              <a:rPr lang="en-US" dirty="0"/>
              <a:t>CLSI guidance document on accuracy as an example.</a:t>
            </a:r>
          </a:p>
          <a:p>
            <a:r>
              <a:rPr lang="en-US" dirty="0"/>
              <a:t>Case review =&gt; “case history review” =&gt; … demonstrate at the </a:t>
            </a:r>
            <a:r>
              <a:rPr lang="en-US" u="sng" dirty="0"/>
              <a:t>individual patient level</a:t>
            </a:r>
          </a:p>
          <a:p>
            <a:pPr lvl="1"/>
            <a:r>
              <a:rPr lang="en-US" dirty="0"/>
              <a:t>(=orphan disease)</a:t>
            </a:r>
          </a:p>
          <a:p>
            <a:pPr lvl="1"/>
            <a:r>
              <a:rPr lang="en-US" dirty="0"/>
              <a:t>AMC =&gt; rare/specific =&gt; ”LDT”</a:t>
            </a:r>
          </a:p>
          <a:p>
            <a:r>
              <a:rPr lang="en-US" dirty="0"/>
              <a:t>Data registries (=FDA approved)</a:t>
            </a:r>
          </a:p>
          <a:p>
            <a:r>
              <a:rPr lang="en-US" dirty="0"/>
              <a:t>Real world data/real world evidence</a:t>
            </a:r>
          </a:p>
          <a:p>
            <a:r>
              <a:rPr lang="en-US" dirty="0"/>
              <a:t>Post market data (=other approved/authorized tests)… </a:t>
            </a:r>
          </a:p>
          <a:p>
            <a:pPr lvl="1"/>
            <a:r>
              <a:rPr lang="en-US" dirty="0"/>
              <a:t>Idea?  “conditional approval” =&gt; launch test =&gt; create real-world evidence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3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E7BD-BF67-2844-A1DF-F0097F7D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Demonstrating Clinical </a:t>
            </a:r>
            <a:r>
              <a:rPr lang="en-US" dirty="0" err="1"/>
              <a:t>VAlidity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6C67F-A3F4-214D-A821-F06C8C865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Expense/Effort =&gt; additional cost</a:t>
            </a:r>
          </a:p>
          <a:p>
            <a:r>
              <a:rPr lang="en-US" dirty="0"/>
              <a:t>Additional cost =&gt; cost per assay vs. cost to lab (institution)</a:t>
            </a:r>
          </a:p>
          <a:p>
            <a:r>
              <a:rPr lang="en-US" dirty="0"/>
              <a:t>Ability to demonstrate that the data is representative of the population seen in the lab</a:t>
            </a:r>
          </a:p>
          <a:p>
            <a:r>
              <a:rPr lang="en-US" dirty="0"/>
              <a:t>Disparities, ancestral factors, gender/racial bias</a:t>
            </a:r>
          </a:p>
        </p:txBody>
      </p:sp>
    </p:spTree>
    <p:extLst>
      <p:ext uri="{BB962C8B-B14F-4D97-AF65-F5344CB8AC3E}">
        <p14:creationId xmlns:p14="http://schemas.microsoft.com/office/powerpoint/2010/main" val="280890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389B-1FBA-8F48-813A-147EE348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70141"/>
            <a:ext cx="11029616" cy="1188720"/>
          </a:xfrm>
        </p:spPr>
        <p:txBody>
          <a:bodyPr/>
          <a:lstStyle/>
          <a:p>
            <a:r>
              <a:rPr lang="en-US" dirty="0"/>
              <a:t>Possible consequences &amp;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BA12F-74CB-0F41-AC9C-9A67E5B96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62793"/>
            <a:ext cx="11029615" cy="4412557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Intended use</a:t>
            </a:r>
            <a:r>
              <a:rPr lang="en-US" dirty="0"/>
              <a:t> population </a:t>
            </a:r>
          </a:p>
          <a:p>
            <a:pPr lvl="1"/>
            <a:r>
              <a:rPr lang="en-US" dirty="0"/>
              <a:t>(indication of use = population?)</a:t>
            </a:r>
          </a:p>
          <a:p>
            <a:pPr lvl="1"/>
            <a:r>
              <a:rPr lang="en-US" dirty="0"/>
              <a:t>Wording/claims… </a:t>
            </a:r>
          </a:p>
          <a:p>
            <a:r>
              <a:rPr lang="en-US" dirty="0"/>
              <a:t>Local population =&gt; representative </a:t>
            </a:r>
          </a:p>
          <a:p>
            <a:pPr lvl="1"/>
            <a:r>
              <a:rPr lang="en-US" dirty="0"/>
              <a:t>E.g., “CRC Iceland” =&gt; “CRO art of wording the intended use”</a:t>
            </a:r>
          </a:p>
          <a:p>
            <a:pPr lvl="1"/>
            <a:r>
              <a:rPr lang="en-US" dirty="0"/>
              <a:t>“assay is intended for….”  [general vs. specific]</a:t>
            </a:r>
          </a:p>
          <a:p>
            <a:r>
              <a:rPr lang="en-US" dirty="0"/>
              <a:t>“External sample” =&gt; may or not work</a:t>
            </a:r>
          </a:p>
          <a:p>
            <a:pPr lvl="1"/>
            <a:r>
              <a:rPr lang="en-US" dirty="0"/>
              <a:t>Countermeasure: post-market surveillance measures</a:t>
            </a:r>
          </a:p>
          <a:p>
            <a:pPr lvl="1"/>
            <a:r>
              <a:rPr lang="en-US" dirty="0"/>
              <a:t>Expansion approach </a:t>
            </a:r>
          </a:p>
          <a:p>
            <a:pPr lvl="2"/>
            <a:r>
              <a:rPr lang="en-US" dirty="0"/>
              <a:t>E.g., assay validated on local population  =&gt;  go live with local AV/CV  =&gt;  </a:t>
            </a:r>
            <a:r>
              <a:rPr lang="en-US" b="1" dirty="0"/>
              <a:t>confirm/verify performance (PT, etc..)</a:t>
            </a:r>
          </a:p>
          <a:p>
            <a:pPr lvl="2"/>
            <a:endParaRPr lang="en-US" b="1" dirty="0"/>
          </a:p>
          <a:p>
            <a:pPr lvl="2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1FE83-4AC5-8742-904E-A9B45F77FE12}"/>
              </a:ext>
            </a:extLst>
          </p:cNvPr>
          <p:cNvSpPr txBox="1"/>
          <p:nvPr/>
        </p:nvSpPr>
        <p:spPr>
          <a:xfrm>
            <a:off x="7090757" y="1662547"/>
            <a:ext cx="4430683" cy="2308324"/>
          </a:xfrm>
          <a:prstGeom prst="rect">
            <a:avLst/>
          </a:prstGeom>
          <a:solidFill>
            <a:srgbClr val="FFFD78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These considerations really emphasize that every test/IVCT has to be looked at from an individual setting</a:t>
            </a:r>
          </a:p>
          <a:p>
            <a:pPr marL="285750" indent="-285750">
              <a:buFont typeface="Symbol" pitchFamily="2" charset="2"/>
              <a:buChar char="Þ"/>
            </a:pPr>
            <a:r>
              <a:rPr lang="en-US" dirty="0"/>
              <a:t>Laboratory specific approach ?</a:t>
            </a:r>
          </a:p>
          <a:p>
            <a:pPr marL="285750" indent="-285750">
              <a:buFont typeface="Symbol" pitchFamily="2" charset="2"/>
              <a:buChar char="Þ"/>
            </a:pPr>
            <a:r>
              <a:rPr lang="en-US" dirty="0"/>
              <a:t>Argues for informational sessions</a:t>
            </a:r>
          </a:p>
          <a:p>
            <a:r>
              <a:rPr lang="en-US" dirty="0"/>
              <a:t>	pre-cert vs. </a:t>
            </a:r>
          </a:p>
          <a:p>
            <a:r>
              <a:rPr lang="en-US" dirty="0"/>
              <a:t>Tailoring of analytical/validation plan</a:t>
            </a:r>
          </a:p>
          <a:p>
            <a:r>
              <a:rPr lang="en-US" dirty="0"/>
              <a:t>“reviewer”–specific… (peer-review)</a:t>
            </a:r>
          </a:p>
        </p:txBody>
      </p:sp>
    </p:spTree>
    <p:extLst>
      <p:ext uri="{BB962C8B-B14F-4D97-AF65-F5344CB8AC3E}">
        <p14:creationId xmlns:p14="http://schemas.microsoft.com/office/powerpoint/2010/main" val="1487059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BD127-9038-5D40-879D-5D563737E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Intended Use (consequences)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FF080-9539-C245-BB05-FD400F954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“promotional speech” =&gt; marketing…</a:t>
            </a:r>
          </a:p>
          <a:p>
            <a:r>
              <a:rPr lang="en-US" dirty="0"/>
              <a:t>E.g. BRAF for thyroid =&gt; market BRAF for melanoma (?)</a:t>
            </a:r>
          </a:p>
          <a:p>
            <a:r>
              <a:rPr lang="en-US" dirty="0"/>
              <a:t>[Clinical practice] =&gt; degree “one time” vs. “advertisement” (incentivizing off-label use)</a:t>
            </a:r>
          </a:p>
          <a:p>
            <a:r>
              <a:rPr lang="en-US" dirty="0"/>
              <a:t>LDT =&gt; cannot sell protocol</a:t>
            </a:r>
          </a:p>
          <a:p>
            <a:r>
              <a:rPr lang="en-US" dirty="0"/>
              <a:t>VALID =&gt; </a:t>
            </a:r>
            <a:r>
              <a:rPr lang="en-US" strike="sngStrike" dirty="0"/>
              <a:t>LDT</a:t>
            </a:r>
            <a:r>
              <a:rPr lang="en-US" dirty="0"/>
              <a:t> =&gt; IVCT (high-risk) = lab becomes developer =&gt;   “purchasing lab” = unmodified = IVCT</a:t>
            </a:r>
          </a:p>
          <a:p>
            <a:r>
              <a:rPr lang="en-US" dirty="0"/>
              <a:t>VALID =&gt; </a:t>
            </a:r>
            <a:r>
              <a:rPr lang="en-US" strike="sngStrike" dirty="0"/>
              <a:t>LDT</a:t>
            </a:r>
            <a:r>
              <a:rPr lang="en-US" dirty="0"/>
              <a:t> =&gt; IVCT (high-risk) = lab becomes developer =&gt;   “purchasing lab” = modified = developer</a:t>
            </a:r>
          </a:p>
        </p:txBody>
      </p:sp>
    </p:spTree>
    <p:extLst>
      <p:ext uri="{BB962C8B-B14F-4D97-AF65-F5344CB8AC3E}">
        <p14:creationId xmlns:p14="http://schemas.microsoft.com/office/powerpoint/2010/main" val="228527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2B28D-6DB4-0343-A137-1669FE2E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this session</a:t>
            </a:r>
            <a:br>
              <a:rPr lang="en-US" dirty="0"/>
            </a:br>
            <a:r>
              <a:rPr lang="en-US" dirty="0"/>
              <a:t>Intention is Not to be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FOR/AGAINST</a:t>
            </a:r>
            <a:r>
              <a:rPr lang="en-US" dirty="0"/>
              <a:t>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20864-3958-9D44-A50A-E039D855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34918"/>
            <a:ext cx="11029615" cy="3634486"/>
          </a:xfrm>
        </p:spPr>
        <p:txBody>
          <a:bodyPr/>
          <a:lstStyle/>
          <a:p>
            <a:r>
              <a:rPr lang="en-US" dirty="0"/>
              <a:t>We abstain from advocacy </a:t>
            </a:r>
          </a:p>
          <a:p>
            <a:r>
              <a:rPr lang="en-US" dirty="0"/>
              <a:t>i.e., neutral approach</a:t>
            </a:r>
          </a:p>
          <a:p>
            <a:r>
              <a:rPr lang="en-US" dirty="0"/>
              <a:t>Idea is to see where and how pending legislation may have impact</a:t>
            </a:r>
          </a:p>
          <a:p>
            <a:r>
              <a:rPr lang="en-US" dirty="0"/>
              <a:t>Prior examination (Mayo) resulted in some confusion about risk classification</a:t>
            </a:r>
          </a:p>
          <a:p>
            <a:pPr lvl="1"/>
            <a:r>
              <a:rPr lang="en-US" dirty="0"/>
              <a:t>Now… take a few specific and relevant examples from pathology</a:t>
            </a:r>
          </a:p>
          <a:p>
            <a:pPr lvl="1"/>
            <a:r>
              <a:rPr lang="en-US" dirty="0"/>
              <a:t>What kind of submission would be most adequate</a:t>
            </a:r>
          </a:p>
          <a:p>
            <a:pPr lvl="1"/>
            <a:r>
              <a:rPr lang="en-US" dirty="0"/>
              <a:t>Adequate for Technology Certification ?</a:t>
            </a:r>
          </a:p>
        </p:txBody>
      </p:sp>
    </p:spTree>
    <p:extLst>
      <p:ext uri="{BB962C8B-B14F-4D97-AF65-F5344CB8AC3E}">
        <p14:creationId xmlns:p14="http://schemas.microsoft.com/office/powerpoint/2010/main" val="333930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B470-BFD5-1743-A83D-F79228E9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whole slide imaging based artificial intelligence application to predict combined Gleason grade from H&amp;E stained routine FFPE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E22D-4DE2-D543-A50D-8E9982B61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27" y="4655696"/>
            <a:ext cx="11029615" cy="24164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Intended use: what</a:t>
            </a:r>
          </a:p>
          <a:p>
            <a:pPr marL="0" indent="0">
              <a:buNone/>
            </a:pPr>
            <a:r>
              <a:rPr lang="en-US" dirty="0"/>
              <a:t>Indication of use: who and why</a:t>
            </a:r>
          </a:p>
          <a:p>
            <a:pPr marL="0" indent="0">
              <a:buNone/>
            </a:pPr>
            <a:r>
              <a:rPr lang="en-US" dirty="0"/>
              <a:t>Instructions for use: how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DC8D120-348E-1943-9D42-E516F46B3BF7}"/>
              </a:ext>
            </a:extLst>
          </p:cNvPr>
          <p:cNvSpPr txBox="1">
            <a:spLocks/>
          </p:cNvSpPr>
          <p:nvPr/>
        </p:nvSpPr>
        <p:spPr>
          <a:xfrm>
            <a:off x="581192" y="2202304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PD-L1 immunohistochemical staining for a solid tumor (</a:t>
            </a:r>
            <a:r>
              <a:rPr lang="en-US" dirty="0" err="1"/>
              <a:t>CoDx</a:t>
            </a:r>
            <a:r>
              <a:rPr lang="en-US" dirty="0"/>
              <a:t>) that is cross-referencing another approved test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47F48E-F7D6-7744-A935-613816119B90}"/>
              </a:ext>
            </a:extLst>
          </p:cNvPr>
          <p:cNvSpPr txBox="1">
            <a:spLocks/>
          </p:cNvSpPr>
          <p:nvPr/>
        </p:nvSpPr>
        <p:spPr>
          <a:xfrm>
            <a:off x="642976" y="3429000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a Next-generation sequencing assay (multiple established biomarkers)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5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40B5-88D4-CF48-ABF6-4837F88D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2650"/>
            <a:ext cx="11029616" cy="1188720"/>
          </a:xfrm>
        </p:spPr>
        <p:txBody>
          <a:bodyPr/>
          <a:lstStyle/>
          <a:p>
            <a:r>
              <a:rPr lang="en-US" dirty="0"/>
              <a:t>Current state: 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Two-tiered RISK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A7309-6D14-554B-A591-7CFED23F5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Idea is to have risk in 2 tiers</a:t>
            </a:r>
          </a:p>
          <a:p>
            <a:r>
              <a:rPr lang="en-US" dirty="0"/>
              <a:t>Low-risk (no harm; immediately reversible)</a:t>
            </a:r>
          </a:p>
          <a:p>
            <a:r>
              <a:rPr lang="en-US" dirty="0"/>
              <a:t>High-risk (irreversible harm)</a:t>
            </a:r>
          </a:p>
          <a:p>
            <a:pPr lvl="1"/>
            <a:r>
              <a:rPr lang="en-US" dirty="0"/>
              <a:t>Accounts for previously used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High-risk + mitigation measures (“third tier”)</a:t>
            </a:r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4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EB5D-5A60-2148-B9F8-564596AC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71713"/>
            <a:ext cx="11029616" cy="492330"/>
          </a:xfrm>
        </p:spPr>
        <p:txBody>
          <a:bodyPr>
            <a:noAutofit/>
          </a:bodyPr>
          <a:lstStyle/>
          <a:p>
            <a:r>
              <a:rPr lang="en-US" sz="2400" dirty="0"/>
              <a:t>Discussion 1/3: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85671"/>
            <a:ext cx="11029615" cy="4929144"/>
          </a:xfrm>
        </p:spPr>
        <p:txBody>
          <a:bodyPr>
            <a:normAutofit/>
          </a:bodyPr>
          <a:lstStyle/>
          <a:p>
            <a:r>
              <a:rPr lang="en-US" dirty="0"/>
              <a:t>No human call 			= high-risk (automated calling = “black-box”)</a:t>
            </a:r>
          </a:p>
          <a:p>
            <a:r>
              <a:rPr lang="en-US" dirty="0"/>
              <a:t>Decision-support tool 	= depending on the intended use (might be low-risk)</a:t>
            </a:r>
          </a:p>
          <a:p>
            <a:r>
              <a:rPr lang="en-US" dirty="0"/>
              <a:t>Diagnostic aid 			= depending on the intended use (might be low-risk)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5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85671"/>
            <a:ext cx="11029615" cy="4929144"/>
          </a:xfrm>
        </p:spPr>
        <p:txBody>
          <a:bodyPr>
            <a:normAutofit/>
          </a:bodyPr>
          <a:lstStyle/>
          <a:p>
            <a:r>
              <a:rPr lang="en-US" b="1" dirty="0"/>
              <a:t>Regulatory precedent: 	</a:t>
            </a:r>
            <a:r>
              <a:rPr lang="en-US" dirty="0"/>
              <a:t>AI used for highlighting are vs. AI makes the call.</a:t>
            </a:r>
          </a:p>
          <a:p>
            <a:r>
              <a:rPr lang="en-US" dirty="0"/>
              <a:t>Discussion point: 		</a:t>
            </a:r>
          </a:p>
          <a:p>
            <a:pPr lvl="1"/>
            <a:r>
              <a:rPr lang="en-US" dirty="0"/>
              <a:t>unbiased review + highlighting vs. highlighted initial review (“mitigating measure”)						</a:t>
            </a:r>
          </a:p>
          <a:p>
            <a:pPr lvl="1"/>
            <a:r>
              <a:rPr lang="en-US" dirty="0"/>
              <a:t>E.g., training program, unbiased review, catching misdiagnosis (?intended use)</a:t>
            </a:r>
          </a:p>
          <a:p>
            <a:r>
              <a:rPr lang="en-US" b="1" dirty="0"/>
              <a:t>Retrospective review </a:t>
            </a:r>
            <a:r>
              <a:rPr lang="en-US" dirty="0"/>
              <a:t>of all cases (done today) = QC issue. </a:t>
            </a:r>
          </a:p>
          <a:p>
            <a:r>
              <a:rPr lang="en-US" dirty="0"/>
              <a:t>Mitigating measures have to be aligned with intended use</a:t>
            </a:r>
          </a:p>
          <a:p>
            <a:pPr lvl="1"/>
            <a:r>
              <a:rPr lang="en-US" dirty="0"/>
              <a:t>Risk assessment only required for high-risk test </a:t>
            </a:r>
            <a:br>
              <a:rPr lang="en-US" dirty="0"/>
            </a:br>
            <a:r>
              <a:rPr lang="en-US" dirty="0"/>
              <a:t>the approach might be “starting at high-risk” – can we provide data/arguments for low risk)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0CEE0B5-1585-894B-9037-058A6552309B}"/>
              </a:ext>
            </a:extLst>
          </p:cNvPr>
          <p:cNvSpPr txBox="1">
            <a:spLocks/>
          </p:cNvSpPr>
          <p:nvPr/>
        </p:nvSpPr>
        <p:spPr>
          <a:xfrm>
            <a:off x="581192" y="1171713"/>
            <a:ext cx="11029616" cy="492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Discussion 2/3: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</p:spTree>
    <p:extLst>
      <p:ext uri="{BB962C8B-B14F-4D97-AF65-F5344CB8AC3E}">
        <p14:creationId xmlns:p14="http://schemas.microsoft.com/office/powerpoint/2010/main" val="140085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EB5D-5A60-2148-B9F8-564596AC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352946"/>
            <a:ext cx="11029616" cy="492330"/>
          </a:xfrm>
        </p:spPr>
        <p:txBody>
          <a:bodyPr>
            <a:noAutofit/>
          </a:bodyPr>
          <a:lstStyle/>
          <a:p>
            <a:r>
              <a:rPr lang="en-US" sz="2400" dirty="0"/>
              <a:t>Discussion 3/3: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85671"/>
            <a:ext cx="11029615" cy="4929144"/>
          </a:xfrm>
        </p:spPr>
        <p:txBody>
          <a:bodyPr>
            <a:normAutofit/>
          </a:bodyPr>
          <a:lstStyle/>
          <a:p>
            <a:r>
              <a:rPr lang="en-US" dirty="0"/>
              <a:t>Technology Certification:		applicable?</a:t>
            </a:r>
          </a:p>
          <a:p>
            <a:pPr lvl="1"/>
            <a:r>
              <a:rPr lang="en-US" dirty="0"/>
              <a:t>Assume AI is high-risk			could be “application” for Tech Cert… = Tech cert check.</a:t>
            </a:r>
          </a:p>
          <a:p>
            <a:pPr lvl="1"/>
            <a:r>
              <a:rPr lang="en-US" dirty="0"/>
              <a:t>Additional high-risk			new FDA review…</a:t>
            </a:r>
          </a:p>
          <a:p>
            <a:pPr lvl="1"/>
            <a:r>
              <a:rPr lang="en-US" dirty="0"/>
              <a:t>Low-risk					not relevant</a:t>
            </a:r>
          </a:p>
          <a:p>
            <a:pPr lvl="1"/>
            <a:r>
              <a:rPr lang="en-US" dirty="0"/>
              <a:t>Additional high-risk with mitigation might fall under Tech Cert (without FDA review; for 4-years; until new exemplar)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EB5D-5A60-2148-B9F8-564596AC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527" y="1196426"/>
            <a:ext cx="11029616" cy="492330"/>
          </a:xfrm>
        </p:spPr>
        <p:txBody>
          <a:bodyPr>
            <a:noAutofit/>
          </a:bodyPr>
          <a:lstStyle/>
          <a:p>
            <a:r>
              <a:rPr lang="en-US" sz="2400" dirty="0"/>
              <a:t>Submission requirements: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58" y="1442591"/>
            <a:ext cx="11029615" cy="4929144"/>
          </a:xfrm>
        </p:spPr>
        <p:txBody>
          <a:bodyPr>
            <a:normAutofit/>
          </a:bodyPr>
          <a:lstStyle/>
          <a:p>
            <a:r>
              <a:rPr lang="en-US" b="1" dirty="0"/>
              <a:t>Low risk </a:t>
            </a:r>
            <a:r>
              <a:rPr lang="en-US" dirty="0"/>
              <a:t>= no requirement</a:t>
            </a:r>
          </a:p>
          <a:p>
            <a:r>
              <a:rPr lang="en-US" b="1" dirty="0"/>
              <a:t>High risk </a:t>
            </a:r>
            <a:r>
              <a:rPr lang="en-US" dirty="0"/>
              <a:t>= what is part of the submission</a:t>
            </a:r>
          </a:p>
          <a:p>
            <a:pPr marL="0" indent="0">
              <a:buNone/>
            </a:pPr>
            <a:br>
              <a:rPr lang="en-US" u="sng" dirty="0"/>
            </a:br>
            <a:r>
              <a:rPr lang="en-US" u="sng" dirty="0"/>
              <a:t>Key elements</a:t>
            </a:r>
          </a:p>
          <a:p>
            <a:r>
              <a:rPr lang="en-US" sz="1400" dirty="0"/>
              <a:t>QMS: requirements?   Validation? GMP?</a:t>
            </a:r>
          </a:p>
          <a:p>
            <a:r>
              <a:rPr lang="en-US" sz="1400" dirty="0"/>
              <a:t>Performance characteristics:  Sensitivity Specificity PPV NPV Accuracy Precision [Question binary?]</a:t>
            </a:r>
          </a:p>
          <a:p>
            <a:r>
              <a:rPr lang="en-US" sz="1400" dirty="0"/>
              <a:t>Pre-submission requirements (study design) -  Informational session… vs. revision/re-do on the fly</a:t>
            </a:r>
          </a:p>
          <a:p>
            <a:r>
              <a:rPr lang="en-US" sz="1400" dirty="0"/>
              <a:t>Bibliography (robust literature review; “all” =&gt; might add work/effort)</a:t>
            </a:r>
          </a:p>
          <a:p>
            <a:r>
              <a:rPr lang="en-US" sz="1400" dirty="0"/>
              <a:t>Raw data review (pro/con)</a:t>
            </a:r>
          </a:p>
          <a:p>
            <a:r>
              <a:rPr lang="en-US" sz="1400" dirty="0"/>
              <a:t>Formal risk assessment (see prior slide)</a:t>
            </a:r>
          </a:p>
          <a:p>
            <a:r>
              <a:rPr lang="en-US" sz="1400" dirty="0"/>
              <a:t>Narrative description; test/IVCT alternatives; (additional scientific medical resources)</a:t>
            </a:r>
          </a:p>
        </p:txBody>
      </p:sp>
    </p:spTree>
    <p:extLst>
      <p:ext uri="{BB962C8B-B14F-4D97-AF65-F5344CB8AC3E}">
        <p14:creationId xmlns:p14="http://schemas.microsoft.com/office/powerpoint/2010/main" val="211405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14131-19D0-B943-A5EA-360BD1E6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769" y="1710321"/>
            <a:ext cx="8204462" cy="3437358"/>
          </a:xfrm>
          <a:solidFill>
            <a:schemeClr val="accent1"/>
          </a:solidFill>
        </p:spPr>
        <p:txBody>
          <a:bodyPr anchor="ctr"/>
          <a:lstStyle/>
          <a:p>
            <a:pPr algn="ctr"/>
            <a:r>
              <a:rPr lang="en-US"/>
              <a:t>Session </a:t>
            </a:r>
            <a:r>
              <a:rPr lang="en-US" dirty="0"/>
              <a:t>3: Next generation Sequencing Assay/Panel</a:t>
            </a:r>
          </a:p>
        </p:txBody>
      </p:sp>
    </p:spTree>
    <p:extLst>
      <p:ext uri="{BB962C8B-B14F-4D97-AF65-F5344CB8AC3E}">
        <p14:creationId xmlns:p14="http://schemas.microsoft.com/office/powerpoint/2010/main" val="25137369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412426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1107</Words>
  <Application>Microsoft Macintosh PowerPoint</Application>
  <PresentationFormat>Widescreen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Century Schoolbook</vt:lpstr>
      <vt:lpstr>Franklin Gothic Book</vt:lpstr>
      <vt:lpstr>Gill Sans MT</vt:lpstr>
      <vt:lpstr>Symbol</vt:lpstr>
      <vt:lpstr>Wingdings 2</vt:lpstr>
      <vt:lpstr>DividendVTI</vt:lpstr>
      <vt:lpstr>VALID2021 test Drive</vt:lpstr>
      <vt:lpstr>Scope of this session Intention is Not to be FOR/AGAINST LEGISLATION</vt:lpstr>
      <vt:lpstr>a whole slide imaging based artificial intelligence application to predict combined Gleason grade from H&amp;E stained routine FFPE sections</vt:lpstr>
      <vt:lpstr>Current state:  Two-tiered RISK Paradigm</vt:lpstr>
      <vt:lpstr>Discussion 1/3:  Gleason AI Scoring</vt:lpstr>
      <vt:lpstr>PowerPoint Presentation</vt:lpstr>
      <vt:lpstr>Discussion 3/3:  Gleason AI Scoring</vt:lpstr>
      <vt:lpstr>Submission requirements:  Gleason AI Scoring</vt:lpstr>
      <vt:lpstr>Session 3: Next generation Sequencing Assay/Panel</vt:lpstr>
      <vt:lpstr>3rd example: Next generation Sequencing Assay/Panel</vt:lpstr>
      <vt:lpstr>Clinical validity ”for a Laboratory” ”valid scientific evidence”</vt:lpstr>
      <vt:lpstr>Demonstrating Clinical VAlidity</vt:lpstr>
      <vt:lpstr>Possible consequences &amp; Considerations</vt:lpstr>
      <vt:lpstr>Intended Use (consequences)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 test Drive</dc:title>
  <dc:creator>Lennerz, Jochen K.,M.D.</dc:creator>
  <cp:lastModifiedBy>Ula Green</cp:lastModifiedBy>
  <cp:revision>7</cp:revision>
  <dcterms:created xsi:type="dcterms:W3CDTF">2021-09-02T19:00:15Z</dcterms:created>
  <dcterms:modified xsi:type="dcterms:W3CDTF">2021-10-29T14:57:06Z</dcterms:modified>
</cp:coreProperties>
</file>